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70" r:id="rId8"/>
    <p:sldId id="261" r:id="rId9"/>
    <p:sldId id="262" r:id="rId10"/>
    <p:sldId id="273" r:id="rId11"/>
    <p:sldId id="263" r:id="rId12"/>
    <p:sldId id="264" r:id="rId13"/>
    <p:sldId id="276" r:id="rId14"/>
    <p:sldId id="277" r:id="rId15"/>
    <p:sldId id="278" r:id="rId16"/>
    <p:sldId id="295" r:id="rId17"/>
    <p:sldId id="296" r:id="rId18"/>
    <p:sldId id="324" r:id="rId19"/>
    <p:sldId id="271" r:id="rId20"/>
    <p:sldId id="297" r:id="rId21"/>
    <p:sldId id="298" r:id="rId22"/>
    <p:sldId id="299" r:id="rId23"/>
    <p:sldId id="301" r:id="rId24"/>
    <p:sldId id="302" r:id="rId25"/>
    <p:sldId id="303" r:id="rId26"/>
    <p:sldId id="304" r:id="rId27"/>
    <p:sldId id="305" r:id="rId28"/>
    <p:sldId id="318" r:id="rId29"/>
    <p:sldId id="316" r:id="rId30"/>
    <p:sldId id="317" r:id="rId31"/>
    <p:sldId id="308" r:id="rId32"/>
    <p:sldId id="310" r:id="rId33"/>
    <p:sldId id="321" r:id="rId34"/>
    <p:sldId id="311" r:id="rId35"/>
    <p:sldId id="312" r:id="rId36"/>
    <p:sldId id="309" r:id="rId37"/>
    <p:sldId id="323" r:id="rId38"/>
    <p:sldId id="314" r:id="rId39"/>
    <p:sldId id="322" r:id="rId40"/>
    <p:sldId id="315" r:id="rId41"/>
    <p:sldId id="319" r:id="rId42"/>
    <p:sldId id="272" r:id="rId43"/>
    <p:sldId id="268" r:id="rId44"/>
    <p:sldId id="274" r:id="rId45"/>
    <p:sldId id="275" r:id="rId46"/>
    <p:sldId id="320" r:id="rId47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48"/>
    </p:embeddedFont>
    <p:embeddedFont>
      <p:font typeface="나눔스퀘어라운드 ExtraBold" panose="020B0600000101010101" pitchFamily="50" charset="-127"/>
      <p:bold r:id="rId49"/>
    </p:embeddedFont>
    <p:embeddedFont>
      <p:font typeface="나눔스퀘어라운드 Regular" panose="020B0600000101010101" pitchFamily="50" charset="-127"/>
      <p:regular r:id="rId50"/>
    </p:embeddedFont>
    <p:embeddedFont>
      <p:font typeface="나눔스퀘어라운드OTF Bold" panose="020B0600000101010101" pitchFamily="34" charset="-127"/>
      <p:bold r:id="rId51"/>
    </p:embeddedFont>
    <p:embeddedFont>
      <p:font typeface="나눔스퀘어라운드OTF ExtraBold" panose="020B0600000101010101" pitchFamily="34" charset="-127"/>
      <p:bold r:id="rId52"/>
    </p:embeddedFont>
    <p:embeddedFont>
      <p:font typeface="나눔스퀘어라운드OTF Regular" panose="020B0600000101010101" pitchFamily="34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37321"/>
    <a:srgbClr val="D1180B"/>
    <a:srgbClr val="2B3F6B"/>
    <a:srgbClr val="7B8EA9"/>
    <a:srgbClr val="1D85C7"/>
    <a:srgbClr val="7223BE"/>
    <a:srgbClr val="6C3D83"/>
    <a:srgbClr val="489434"/>
    <a:srgbClr val="8E6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8DC06-C049-49DB-B957-D44CEAEAF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3FC2F-EBDC-436F-B366-FE7BEFB92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6A007-1C0B-4D1A-8F99-52986215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7E236-F448-4A7D-AD26-3DAEA470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CAEA2-640E-40E3-9068-7CD5D4DB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142B9-EDB1-446E-A076-4FE21C22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1FF7CE-C17B-4A1D-9963-E331DB8DB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8B9AB-7DAA-43AE-8C13-6243DAD6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03E92-2266-4AE8-BDE1-6BB07D2DF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70E00-9598-4253-8DB1-3AF43DCC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49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594402-474F-455E-A109-FD62ACB42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1BF45A-63C2-4CE1-93B4-200F6B277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DEC44-ECEA-4A95-8C46-9C4DDD98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7FCF5-472C-4927-9102-721D29F3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E037E-1FD4-4949-BCE1-19907C72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9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15BB0-0F2E-45A0-A2A6-DA398A7A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A6132-D405-4A6D-A1A8-7FBF4919D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262A3-BFBA-4527-8A2A-5F6137BC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D8C1C-1DF7-460D-9BB6-B0DAE645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F959B3-80D6-477E-BF1A-E7419E99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8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58616-C0F0-47ED-BC17-A905268A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3CDE49-8CBC-41FE-BF63-2161BD79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9EC5B-97FB-4F17-B457-0C925D71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3FA90-5AE1-4A9C-9272-6750DBA7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971BE-4FF2-48AB-B081-5FAF0DA1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4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365C8-0281-49DD-9C95-82EF502C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2109B-E552-47B1-B325-8A086CF0B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5E8D41-8768-4F4B-98B2-053EFD194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F7501-BE2D-474D-8189-88DE614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DC9925-C9BB-4F35-8208-368A4EB0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9CEE82-6C92-454D-800A-DE02E582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1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6D9E3-4296-4F04-A991-60811288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D7DFD-E5DD-4206-B6E8-93D7A028A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07AA7F-B20F-423B-84A0-1B0696646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A25F96-E06F-4B45-8B99-EC6CF5353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BC7D9D-D1FD-4771-BD39-702B65A35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6AE702-C513-43DF-A91F-5A1B445F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2BA847-1B96-49FB-A3E4-7C12A005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0A9EF-5123-4349-82C9-C5F9AF3A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1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F9325-D0A1-49F0-8E13-32AAACD9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29FB11-58F4-4259-B26B-AB9081B7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461B3-9189-44C4-B00E-C93A69D0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8F369-BD4A-495A-B018-76F563A1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7674C6-DAFF-4584-821E-9D62416E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4A5730-082F-45AE-8155-54C0B95C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82E42-1802-4029-8F99-14A63E2E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8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F5AF5-7AD8-4551-B16B-E40830B9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B3B2D-FF61-45F5-80F0-53AC693C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C0972-7C4C-4BB4-9BE4-8B0C9271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3334E-E296-48AA-81ED-9D45C06A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821E0-B8FC-4BA6-988C-C17655D5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250C74-9C81-4D0B-B255-A7CA6576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3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2D6E6-347D-470C-A6B4-53EE25CC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404606-8C87-43C4-9376-ECA39914F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CA4C92-D70D-44A6-B791-B4D49B98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AF1EB0-D86F-4B70-908C-489309DB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FABD84-D074-474B-97A5-A23356EC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C58CF-7D38-4DC5-B92B-7B89687C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0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BDBEDE-699B-420B-906A-EF153FDB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24CC2-89A0-49A1-8284-832241237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3856E-82C3-4BE2-9CE1-C5A495DDC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28AF8-E90B-45AC-B0EC-E5208334FBEC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DA7CE-7588-4CAA-9FFA-825FB50B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4D56B-40EC-4304-BF2D-A3297D7A1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40BA0-5932-4D97-A70F-96D44F30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18F3F1-F08B-4A32-AF80-0E7F81D05860}"/>
              </a:ext>
            </a:extLst>
          </p:cNvPr>
          <p:cNvSpPr/>
          <p:nvPr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F0D47-1C86-4E1E-A177-246008D4FC11}"/>
              </a:ext>
            </a:extLst>
          </p:cNvPr>
          <p:cNvSpPr txBox="1"/>
          <p:nvPr/>
        </p:nvSpPr>
        <p:spPr>
          <a:xfrm>
            <a:off x="9191857" y="5504972"/>
            <a:ext cx="2337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로나민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68E81-8D60-4A66-A8FE-D5159FCA3CF6}"/>
              </a:ext>
            </a:extLst>
          </p:cNvPr>
          <p:cNvSpPr txBox="1"/>
          <p:nvPr/>
        </p:nvSpPr>
        <p:spPr>
          <a:xfrm>
            <a:off x="2110202" y="2030148"/>
            <a:ext cx="7971589" cy="185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식단 이미지 분류를 통한 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식단 관리 및 영양 정보 제공 서비스 </a:t>
            </a:r>
          </a:p>
        </p:txBody>
      </p:sp>
    </p:spTree>
    <p:extLst>
      <p:ext uri="{BB962C8B-B14F-4D97-AF65-F5344CB8AC3E}">
        <p14:creationId xmlns:p14="http://schemas.microsoft.com/office/powerpoint/2010/main" val="309661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8F39A0-46B6-4FC2-839B-BBD11CF74FD6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499DB0A-74FC-40E6-A572-92CCE175A6B4}"/>
                </a:ext>
              </a:extLst>
            </p:cNvPr>
            <p:cNvGrpSpPr/>
            <p:nvPr/>
          </p:nvGrpSpPr>
          <p:grpSpPr>
            <a:xfrm>
              <a:off x="164338" y="262742"/>
              <a:ext cx="9795738" cy="584776"/>
              <a:chOff x="119542" y="258494"/>
              <a:chExt cx="979573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3050415-BD93-4979-ADD2-9B56F2020C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098439" cy="584775"/>
                <a:chOff x="191208" y="216988"/>
                <a:chExt cx="909843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AFD034-370E-4460-B117-8B58A446157C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4C733CB-64FC-408E-B7DC-36D7F91E9D33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22886" cy="446276"/>
                  <a:chOff x="5526504" y="326350"/>
                  <a:chExt cx="622288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E3B966F-8B6A-4C46-A9C7-275F0A16FD13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EFA96A-B226-4A23-9083-E0AB32E11792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6CF2181-B506-4570-96C5-DFB814305253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97F4143-B826-4AE0-9B3C-4B4BF49174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4423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  <a:endPara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OTF Regular" panose="020B0600000101010101" pitchFamily="34" charset="-127"/>
                      <a:ea typeface="나눔스퀘어라운드OTF Regular" panose="020B0600000101010101" pitchFamily="34" charset="-127"/>
                    </a:endParaRP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4F76D9E-B415-4394-9B9E-7A29069A3F8A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A7DC3BB-009E-46CD-8E76-AC2972E222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494B01-0BF7-49BC-91DA-F81EEF76E4F5}"/>
              </a:ext>
            </a:extLst>
          </p:cNvPr>
          <p:cNvSpPr/>
          <p:nvPr/>
        </p:nvSpPr>
        <p:spPr>
          <a:xfrm>
            <a:off x="408087" y="1554174"/>
            <a:ext cx="4881668" cy="548666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최대한 다른 음식이나 사물 </a:t>
            </a:r>
            <a:r>
              <a:rPr lang="ko-KR" altLang="en-US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 겹치게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box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C45B70-1F6E-4512-BE91-D57BDB39827B}"/>
              </a:ext>
            </a:extLst>
          </p:cNvPr>
          <p:cNvSpPr/>
          <p:nvPr/>
        </p:nvSpPr>
        <p:spPr>
          <a:xfrm>
            <a:off x="408087" y="4126712"/>
            <a:ext cx="4881668" cy="548666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Box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2B3F6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영역을 최대한 일관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되게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labeling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2ECA1-2173-40B5-92A6-EB0027E16869}"/>
              </a:ext>
            </a:extLst>
          </p:cNvPr>
          <p:cNvSpPr txBox="1"/>
          <p:nvPr/>
        </p:nvSpPr>
        <p:spPr>
          <a:xfrm>
            <a:off x="121103" y="2161334"/>
            <a:ext cx="6128307" cy="136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다른 음식과 겹쳐 있는 경우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(ex.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계란프라이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위 파슬리 가루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다른 사물과 음식이 겹쳐 있는 경우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(ex.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밥 위에 숟가락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3D8485-4580-48B4-9DD9-70CE7D64BBEF}"/>
              </a:ext>
            </a:extLst>
          </p:cNvPr>
          <p:cNvSpPr txBox="1"/>
          <p:nvPr/>
        </p:nvSpPr>
        <p:spPr>
          <a:xfrm>
            <a:off x="137653" y="4867236"/>
            <a:ext cx="5201262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팀원과 나눠서 작업하는 경우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labeling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하는 범위가 </a:t>
            </a:r>
            <a:b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일관되지 않는 문제점을 최소화 하기 위해 </a:t>
            </a:r>
            <a:b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사전 회의를 하면서 최대한 일관된 범위로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labeling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7FE1EE3-88F0-4E5B-90D3-7CF04665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0" y="4649521"/>
            <a:ext cx="2120232" cy="184314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247D236-93AE-43BC-AA29-B500CD3C9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693" y="4649521"/>
            <a:ext cx="2120231" cy="18431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50DD430-B796-425D-B9D0-3FD9B801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080" y="4649521"/>
            <a:ext cx="2120231" cy="181033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79DB7B-DA2B-48B8-94AA-F5791F7A53AA}"/>
              </a:ext>
            </a:extLst>
          </p:cNvPr>
          <p:cNvSpPr/>
          <p:nvPr/>
        </p:nvSpPr>
        <p:spPr>
          <a:xfrm>
            <a:off x="6160294" y="5183981"/>
            <a:ext cx="766761" cy="750094"/>
          </a:xfrm>
          <a:prstGeom prst="rect">
            <a:avLst/>
          </a:prstGeom>
          <a:noFill/>
          <a:ln w="254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9C9474-73C8-49FA-8AA9-DC7E2DEA37BB}"/>
              </a:ext>
            </a:extLst>
          </p:cNvPr>
          <p:cNvSpPr/>
          <p:nvPr/>
        </p:nvSpPr>
        <p:spPr>
          <a:xfrm>
            <a:off x="8232456" y="5036344"/>
            <a:ext cx="1125857" cy="1009650"/>
          </a:xfrm>
          <a:prstGeom prst="rect">
            <a:avLst/>
          </a:prstGeom>
          <a:noFill/>
          <a:ln w="254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AE863C-424C-4953-A934-AE4F5781E1DE}"/>
              </a:ext>
            </a:extLst>
          </p:cNvPr>
          <p:cNvSpPr/>
          <p:nvPr/>
        </p:nvSpPr>
        <p:spPr>
          <a:xfrm>
            <a:off x="10220006" y="4841875"/>
            <a:ext cx="1597344" cy="1400175"/>
          </a:xfrm>
          <a:prstGeom prst="rect">
            <a:avLst/>
          </a:prstGeom>
          <a:noFill/>
          <a:ln w="2540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977BDB5-0384-4B4B-AA04-AFAA2B565EB1}"/>
              </a:ext>
            </a:extLst>
          </p:cNvPr>
          <p:cNvGrpSpPr/>
          <p:nvPr/>
        </p:nvGrpSpPr>
        <p:grpSpPr>
          <a:xfrm>
            <a:off x="6263148" y="1862201"/>
            <a:ext cx="2646532" cy="2193956"/>
            <a:chOff x="6263148" y="2056555"/>
            <a:chExt cx="2646532" cy="19996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0DF13C1-90BB-4496-BF8F-BC2F2980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148" y="2056555"/>
              <a:ext cx="2646532" cy="1999602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B671553-4127-45FD-9430-AE81F2FDA8AF}"/>
                </a:ext>
              </a:extLst>
            </p:cNvPr>
            <p:cNvGrpSpPr/>
            <p:nvPr/>
          </p:nvGrpSpPr>
          <p:grpSpPr>
            <a:xfrm>
              <a:off x="8520030" y="3687424"/>
              <a:ext cx="191614" cy="208924"/>
              <a:chOff x="8232456" y="3598933"/>
              <a:chExt cx="207384" cy="326585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DF786EC8-7E0B-4CB0-A769-47CF2ED7B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2456" y="3598933"/>
                <a:ext cx="207384" cy="326585"/>
              </a:xfrm>
              <a:prstGeom prst="line">
                <a:avLst/>
              </a:prstGeom>
              <a:ln w="25400">
                <a:solidFill>
                  <a:srgbClr val="BE2E2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04FE51E-D967-408A-9AB2-C7E4A39B4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32456" y="3598933"/>
                <a:ext cx="207384" cy="326585"/>
              </a:xfrm>
              <a:prstGeom prst="line">
                <a:avLst/>
              </a:prstGeom>
              <a:ln w="25400">
                <a:solidFill>
                  <a:srgbClr val="BE2E2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FF6452-AE4E-47EE-AB28-7161AB325FDF}"/>
              </a:ext>
            </a:extLst>
          </p:cNvPr>
          <p:cNvGrpSpPr/>
          <p:nvPr/>
        </p:nvGrpSpPr>
        <p:grpSpPr>
          <a:xfrm>
            <a:off x="9137381" y="1862201"/>
            <a:ext cx="2646532" cy="2193956"/>
            <a:chOff x="9137381" y="2056555"/>
            <a:chExt cx="2646532" cy="19996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1EC3805-E6CE-4516-815F-2CC42CABC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06" b="5395"/>
            <a:stretch/>
          </p:blipFill>
          <p:spPr>
            <a:xfrm>
              <a:off x="9137381" y="2056555"/>
              <a:ext cx="2646532" cy="1999602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E31FC41-C53D-49BA-AC63-DDD2D4CDE964}"/>
                </a:ext>
              </a:extLst>
            </p:cNvPr>
            <p:cNvGrpSpPr/>
            <p:nvPr/>
          </p:nvGrpSpPr>
          <p:grpSpPr>
            <a:xfrm>
              <a:off x="11440210" y="3687424"/>
              <a:ext cx="191614" cy="208924"/>
              <a:chOff x="8232456" y="3598933"/>
              <a:chExt cx="207384" cy="326585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A4FB2329-AB1C-41E2-B393-A46B2556D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2456" y="3598933"/>
                <a:ext cx="207384" cy="326585"/>
              </a:xfrm>
              <a:prstGeom prst="line">
                <a:avLst/>
              </a:prstGeom>
              <a:ln w="25400">
                <a:solidFill>
                  <a:srgbClr val="BE2E2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839E31D-DE9E-43B3-AA10-30EA9C5B10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32456" y="3598933"/>
                <a:ext cx="207384" cy="326585"/>
              </a:xfrm>
              <a:prstGeom prst="line">
                <a:avLst/>
              </a:prstGeom>
              <a:ln w="25400">
                <a:solidFill>
                  <a:srgbClr val="BE2E2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0941D6-D38D-487B-8DF6-DB6BBA2DD1B3}"/>
              </a:ext>
            </a:extLst>
          </p:cNvPr>
          <p:cNvGrpSpPr/>
          <p:nvPr/>
        </p:nvGrpSpPr>
        <p:grpSpPr>
          <a:xfrm>
            <a:off x="9431973" y="4782957"/>
            <a:ext cx="265158" cy="192793"/>
            <a:chOff x="7681245" y="3012030"/>
            <a:chExt cx="286980" cy="301369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1F407EB-D5EF-44F8-879F-2354FC42C640}"/>
                </a:ext>
              </a:extLst>
            </p:cNvPr>
            <p:cNvCxnSpPr>
              <a:cxnSpLocks/>
            </p:cNvCxnSpPr>
            <p:nvPr/>
          </p:nvCxnSpPr>
          <p:spPr>
            <a:xfrm>
              <a:off x="7681245" y="3074063"/>
              <a:ext cx="118684" cy="231891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B658DBC-B72B-4ED4-ACAD-0D52E8E62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620" y="3012030"/>
              <a:ext cx="178605" cy="301369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875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9A1F94-5278-42B6-8DD0-81E3D4A6DE14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912A0EC-D95C-4F18-AA9B-E7219CAB59ED}"/>
                </a:ext>
              </a:extLst>
            </p:cNvPr>
            <p:cNvGrpSpPr/>
            <p:nvPr/>
          </p:nvGrpSpPr>
          <p:grpSpPr>
            <a:xfrm>
              <a:off x="164338" y="262742"/>
              <a:ext cx="9795738" cy="584776"/>
              <a:chOff x="119542" y="258494"/>
              <a:chExt cx="979573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73FE869-A1CB-455A-9A2A-67A73BAF32A7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098439" cy="584775"/>
                <a:chOff x="191208" y="216988"/>
                <a:chExt cx="909843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B3D621-3C85-48D2-BCE0-FD9F16AD0F6B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EF525EC-F27C-4E3F-B9C1-6B29698CA84C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22886" cy="446276"/>
                  <a:chOff x="5526504" y="326350"/>
                  <a:chExt cx="622288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55DFC98-2B03-4A92-ADD6-92FDC202A745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1A5AD79-D4E3-402C-A807-C2A3F75B63A1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3CCE5B0-7011-49CF-AC04-3ED0BC790D1F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1049272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97F3B3D-4DFC-4AE2-B778-BC18182D359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4423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  <a:endPara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OTF Regular" panose="020B0600000101010101" pitchFamily="34" charset="-127"/>
                      <a:ea typeface="나눔스퀘어라운드OTF Regular" panose="020B0600000101010101" pitchFamily="34" charset="-127"/>
                    </a:endParaRP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E07D0E3-FF56-4BD0-AA2C-6858A7DFD448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88A2014-FAD2-49B1-B80D-7E488BE0DCF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95A8B40-7952-4915-8EDB-27EE93485217}"/>
              </a:ext>
            </a:extLst>
          </p:cNvPr>
          <p:cNvSpPr/>
          <p:nvPr/>
        </p:nvSpPr>
        <p:spPr>
          <a:xfrm>
            <a:off x="6579685" y="1804167"/>
            <a:ext cx="1717178" cy="1386344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YOLOv3-tiny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AB167E-517D-48D8-B5D0-F85924AE57B5}"/>
              </a:ext>
            </a:extLst>
          </p:cNvPr>
          <p:cNvSpPr/>
          <p:nvPr/>
        </p:nvSpPr>
        <p:spPr>
          <a:xfrm>
            <a:off x="6579685" y="3343116"/>
            <a:ext cx="1717178" cy="1386344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 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0F9F6B-49F2-43B7-AD66-AE190F593F68}"/>
              </a:ext>
            </a:extLst>
          </p:cNvPr>
          <p:cNvSpPr/>
          <p:nvPr/>
        </p:nvSpPr>
        <p:spPr>
          <a:xfrm>
            <a:off x="6579685" y="4918822"/>
            <a:ext cx="1717178" cy="1386344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YOLOv5s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02630-C6E3-437D-BB82-2D16B3FF4F42}"/>
              </a:ext>
            </a:extLst>
          </p:cNvPr>
          <p:cNvSpPr/>
          <p:nvPr/>
        </p:nvSpPr>
        <p:spPr>
          <a:xfrm>
            <a:off x="351336" y="1391152"/>
            <a:ext cx="5723277" cy="761173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 데이터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Hyperparameter</a:t>
            </a:r>
            <a:endParaRPr lang="ko-KR" altLang="en-US" sz="2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F1C0E1-1556-4E2B-ABEA-B7CB8C48FB98}"/>
              </a:ext>
            </a:extLst>
          </p:cNvPr>
          <p:cNvSpPr/>
          <p:nvPr/>
        </p:nvSpPr>
        <p:spPr>
          <a:xfrm>
            <a:off x="676281" y="2330982"/>
            <a:ext cx="4718455" cy="19475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500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train/val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5:5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split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classes :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batch_size :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32 / 64 / 128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epoch :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12,000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65F7E8A-4CB2-4241-A2CB-5A27E95546F1}"/>
              </a:ext>
            </a:extLst>
          </p:cNvPr>
          <p:cNvSpPr/>
          <p:nvPr/>
        </p:nvSpPr>
        <p:spPr>
          <a:xfrm>
            <a:off x="81830" y="4481103"/>
            <a:ext cx="5994038" cy="22442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학습시간이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길어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이전 </a:t>
            </a:r>
            <a:r>
              <a:rPr lang="en-US" altLang="ko-KR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weights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계속 </a:t>
            </a:r>
            <a:r>
              <a:rPr lang="ko-KR" altLang="en-US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업데이트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시키는 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반복학습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모델링 진행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colab </a:t>
            </a:r>
            <a:r>
              <a:rPr lang="ko-KR" altLang="en-US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 </a:t>
            </a:r>
            <a:r>
              <a:rPr lang="ko-KR" altLang="en-US" sz="20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적은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epoch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많은 반복 학습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AWS </a:t>
            </a:r>
            <a:r>
              <a:rPr lang="ko-KR" altLang="en-US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 </a:t>
            </a:r>
            <a:r>
              <a:rPr lang="en-US" altLang="ko-KR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7B8EA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epoch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최소 반복 학습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2B3F6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두 가지 환경에서 모델링하고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 비교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50" name="화살표: 줄무늬가 있는 오른쪽 49">
            <a:extLst>
              <a:ext uri="{FF2B5EF4-FFF2-40B4-BE49-F238E27FC236}">
                <a16:creationId xmlns:a16="http://schemas.microsoft.com/office/drawing/2014/main" id="{DE3F29CA-3AD8-44F3-A5E5-2D97D4DD620B}"/>
              </a:ext>
            </a:extLst>
          </p:cNvPr>
          <p:cNvSpPr/>
          <p:nvPr/>
        </p:nvSpPr>
        <p:spPr>
          <a:xfrm>
            <a:off x="5604399" y="3497202"/>
            <a:ext cx="742871" cy="629392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줄무늬가 있는 오른쪽 50">
            <a:extLst>
              <a:ext uri="{FF2B5EF4-FFF2-40B4-BE49-F238E27FC236}">
                <a16:creationId xmlns:a16="http://schemas.microsoft.com/office/drawing/2014/main" id="{816DAF1D-31FE-4038-A741-24BFBBE08B2C}"/>
              </a:ext>
            </a:extLst>
          </p:cNvPr>
          <p:cNvSpPr/>
          <p:nvPr/>
        </p:nvSpPr>
        <p:spPr>
          <a:xfrm>
            <a:off x="8471252" y="3497121"/>
            <a:ext cx="742871" cy="629392"/>
          </a:xfrm>
          <a:prstGeom prst="strip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220E50C-972A-495E-957B-BC076E39A1BC}"/>
              </a:ext>
            </a:extLst>
          </p:cNvPr>
          <p:cNvSpPr/>
          <p:nvPr/>
        </p:nvSpPr>
        <p:spPr>
          <a:xfrm>
            <a:off x="9386385" y="2019759"/>
            <a:ext cx="2617825" cy="36001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b="1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Modeling_01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모델 학습 결과 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batch_size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성능에 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영향 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</a:t>
            </a:r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Modeling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에선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default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모델링</a:t>
            </a:r>
          </a:p>
        </p:txBody>
      </p:sp>
    </p:spTree>
    <p:extLst>
      <p:ext uri="{BB962C8B-B14F-4D97-AF65-F5344CB8AC3E}">
        <p14:creationId xmlns:p14="http://schemas.microsoft.com/office/powerpoint/2010/main" val="424949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9835068" cy="584776"/>
              <a:chOff x="119542" y="258494"/>
              <a:chExt cx="9835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137769" cy="584775"/>
                <a:chOff x="191208" y="216988"/>
                <a:chExt cx="9137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62216" cy="446276"/>
                  <a:chOff x="5526504" y="326350"/>
                  <a:chExt cx="6262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A4B8962-2F87-4399-A848-9D3377D8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4ED257-454F-4330-9CA7-4C4E895E1086}"/>
              </a:ext>
            </a:extLst>
          </p:cNvPr>
          <p:cNvSpPr/>
          <p:nvPr/>
        </p:nvSpPr>
        <p:spPr>
          <a:xfrm>
            <a:off x="164338" y="1193109"/>
            <a:ext cx="2616313" cy="547198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YOLOv3-tiny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ABEEFD-2092-4FD8-9E93-2DD6B4CE2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07" y="1193109"/>
            <a:ext cx="6858000" cy="55680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02B921-9405-4906-8B32-0DC33BE94915}"/>
              </a:ext>
            </a:extLst>
          </p:cNvPr>
          <p:cNvSpPr/>
          <p:nvPr/>
        </p:nvSpPr>
        <p:spPr>
          <a:xfrm>
            <a:off x="103693" y="1971881"/>
            <a:ext cx="5157075" cy="44810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0.76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Loss : 0.34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epoch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여러 번 나눠서 반복학습 진행한 모델과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epoch = 12,000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한 번 학습한 모델과 성능이 </a:t>
            </a:r>
            <a:b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거의 차이 없음</a:t>
            </a:r>
            <a:endParaRPr lang="en-US" altLang="ko-KR" sz="1700" b="0" i="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Loss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계속 감소하고 </a:t>
            </a: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작은 변동이 있긴 하나 약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10,000epoch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부터는  </a:t>
            </a:r>
            <a:r>
              <a:rPr lang="en-US" altLang="ko-KR" sz="17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0.75-0.8 </a:t>
            </a:r>
            <a:r>
              <a:rPr lang="ko-KR" altLang="en-US" sz="17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유지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en-US" altLang="ko-KR" sz="1700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Precision : 0.82, Recall : 0.67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 개의 모델 중 </a:t>
            </a:r>
            <a:b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정량적 성능면에서 </a:t>
            </a:r>
            <a:r>
              <a:rPr lang="ko-KR" altLang="en-US" sz="17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좋음</a:t>
            </a:r>
            <a:endParaRPr lang="en-US" altLang="ko-KR" sz="17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70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9835068" cy="584776"/>
              <a:chOff x="119542" y="258494"/>
              <a:chExt cx="9835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137769" cy="584775"/>
                <a:chOff x="191208" y="216988"/>
                <a:chExt cx="9137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62216" cy="446276"/>
                  <a:chOff x="5526504" y="326350"/>
                  <a:chExt cx="6262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A4B8962-2F87-4399-A848-9D3377D8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4ED257-454F-4330-9CA7-4C4E895E1086}"/>
              </a:ext>
            </a:extLst>
          </p:cNvPr>
          <p:cNvSpPr/>
          <p:nvPr/>
        </p:nvSpPr>
        <p:spPr>
          <a:xfrm>
            <a:off x="164338" y="1193109"/>
            <a:ext cx="2616313" cy="547198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 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D0921D-9326-4C4E-9B8D-829EFDA83F81}"/>
              </a:ext>
            </a:extLst>
          </p:cNvPr>
          <p:cNvSpPr/>
          <p:nvPr/>
        </p:nvSpPr>
        <p:spPr>
          <a:xfrm>
            <a:off x="103694" y="1971881"/>
            <a:ext cx="5379876" cy="44810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0.74</a:t>
            </a:r>
            <a:r>
              <a:rPr lang="ko-KR" altLang="en-US" sz="20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Loss : 0.11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YOLOv3-tiny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</a:t>
            </a: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(0.76)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비슷하게 처음에는 증가하다가 </a:t>
            </a: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0.73 ~ 0.75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일정한 값을 유지하고</a:t>
            </a:r>
            <a:b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loss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tiny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모델과 같은 추세를 보이고 있으나 값은</a:t>
            </a:r>
            <a:b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0.11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tiny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(0.34)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비해 값이 작음</a:t>
            </a:r>
            <a:endParaRPr lang="en-US" altLang="ko-KR" sz="17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F1-score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1000 epoch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부터는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0.73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값이 유지</a:t>
            </a:r>
            <a:endParaRPr lang="en-US" altLang="ko-KR" sz="17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Precision : 0.81, Recall : 0.70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대체적으로 </a:t>
            </a:r>
            <a:b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17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tiny</a:t>
            </a:r>
            <a:r>
              <a:rPr lang="ko-KR" altLang="en-US" sz="17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정량적 성능에서는 </a:t>
            </a:r>
            <a:r>
              <a:rPr lang="ko-KR" altLang="en-US" sz="17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비슷하게 나타남</a:t>
            </a:r>
            <a:endParaRPr lang="en-US" altLang="ko-KR" sz="17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45A397-26D2-499D-81F6-E4C14057F248}"/>
              </a:ext>
            </a:extLst>
          </p:cNvPr>
          <p:cNvSpPr txBox="1"/>
          <p:nvPr/>
        </p:nvSpPr>
        <p:spPr>
          <a:xfrm>
            <a:off x="2872472" y="1390802"/>
            <a:ext cx="442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Train01 ~ Train06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6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반복 학습 진행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5F316BB-C79E-4106-8FDB-326CAC49A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9461" y="4302364"/>
            <a:ext cx="6205356" cy="25620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FD109B-3F4F-419C-BD0F-FB591F13F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9461" y="1740307"/>
            <a:ext cx="6205356" cy="25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8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9835068" cy="584776"/>
              <a:chOff x="119542" y="258494"/>
              <a:chExt cx="9835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137769" cy="584775"/>
                <a:chOff x="191208" y="216988"/>
                <a:chExt cx="9137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62216" cy="446276"/>
                  <a:chOff x="5526504" y="326350"/>
                  <a:chExt cx="6262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A4B8962-2F87-4399-A848-9D3377D8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4ED257-454F-4330-9CA7-4C4E895E1086}"/>
              </a:ext>
            </a:extLst>
          </p:cNvPr>
          <p:cNvSpPr/>
          <p:nvPr/>
        </p:nvSpPr>
        <p:spPr>
          <a:xfrm>
            <a:off x="164338" y="1193109"/>
            <a:ext cx="2616313" cy="547198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YOLOv5s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0DC36D-7E42-4FBA-A28D-D72BB1121A7B}"/>
              </a:ext>
            </a:extLst>
          </p:cNvPr>
          <p:cNvGrpSpPr/>
          <p:nvPr/>
        </p:nvGrpSpPr>
        <p:grpSpPr>
          <a:xfrm>
            <a:off x="228308" y="2007504"/>
            <a:ext cx="4588042" cy="4225352"/>
            <a:chOff x="195562" y="1971880"/>
            <a:chExt cx="4588042" cy="42253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581336A-4077-44E8-AEE6-292F6BC15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898"/>
            <a:stretch/>
          </p:blipFill>
          <p:spPr>
            <a:xfrm>
              <a:off x="628179" y="2433544"/>
              <a:ext cx="1881288" cy="37583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DB93B5-EEFF-4405-B1AC-7E659DC32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26"/>
            <a:stretch/>
          </p:blipFill>
          <p:spPr>
            <a:xfrm>
              <a:off x="2698937" y="2438904"/>
              <a:ext cx="2084667" cy="375832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FA53E-C215-49C8-8706-C9EB59D3E0E7}"/>
                </a:ext>
              </a:extLst>
            </p:cNvPr>
            <p:cNvSpPr txBox="1"/>
            <p:nvPr/>
          </p:nvSpPr>
          <p:spPr>
            <a:xfrm>
              <a:off x="195562" y="1971880"/>
              <a:ext cx="854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E2E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Loss</a:t>
              </a:r>
              <a:endParaRPr lang="ko-KR" altLang="en-US" sz="24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E888E5-92A1-4AE3-8BFD-0BAFDF1FBEAC}"/>
                </a:ext>
              </a:extLst>
            </p:cNvPr>
            <p:cNvSpPr txBox="1"/>
            <p:nvPr/>
          </p:nvSpPr>
          <p:spPr>
            <a:xfrm>
              <a:off x="1271370" y="2130481"/>
              <a:ext cx="1017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Train01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097D3B-228A-4D6E-9EDA-16BAF9D0B859}"/>
                </a:ext>
              </a:extLst>
            </p:cNvPr>
            <p:cNvSpPr txBox="1"/>
            <p:nvPr/>
          </p:nvSpPr>
          <p:spPr>
            <a:xfrm>
              <a:off x="3394502" y="2130481"/>
              <a:ext cx="1017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Train09</a:t>
              </a:r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291946-B0C0-4939-B2AD-E216E06AC1D7}"/>
              </a:ext>
            </a:extLst>
          </p:cNvPr>
          <p:cNvSpPr txBox="1"/>
          <p:nvPr/>
        </p:nvSpPr>
        <p:spPr>
          <a:xfrm>
            <a:off x="2872472" y="1390802"/>
            <a:ext cx="442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Train01 ~ Train09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9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반복 학습 진행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8482C9-81AB-4091-A6C4-9E020FD6114A}"/>
              </a:ext>
            </a:extLst>
          </p:cNvPr>
          <p:cNvSpPr/>
          <p:nvPr/>
        </p:nvSpPr>
        <p:spPr>
          <a:xfrm>
            <a:off x="518192" y="6261833"/>
            <a:ext cx="4426981" cy="461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계속 </a:t>
            </a:r>
            <a:r>
              <a:rPr lang="ko-KR" altLang="en-US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감소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추세  </a:t>
            </a: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개선 가능성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있음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EC47B0-2991-47E1-8B5C-41A80A97D7DB}"/>
              </a:ext>
            </a:extLst>
          </p:cNvPr>
          <p:cNvGrpSpPr/>
          <p:nvPr/>
        </p:nvGrpSpPr>
        <p:grpSpPr>
          <a:xfrm>
            <a:off x="5704264" y="2007504"/>
            <a:ext cx="6032264" cy="3679985"/>
            <a:chOff x="5668639" y="1971879"/>
            <a:chExt cx="6032264" cy="36799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C17DA5-4EB5-479A-AC92-A408F0C226CE}"/>
                </a:ext>
              </a:extLst>
            </p:cNvPr>
            <p:cNvSpPr txBox="1"/>
            <p:nvPr/>
          </p:nvSpPr>
          <p:spPr>
            <a:xfrm>
              <a:off x="5668639" y="1971879"/>
              <a:ext cx="865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E2E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mAP</a:t>
              </a:r>
              <a:endParaRPr lang="ko-KR" altLang="en-US" sz="24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D4426A2-CC7E-41E8-920B-3277E9360D15}"/>
                </a:ext>
              </a:extLst>
            </p:cNvPr>
            <p:cNvGrpSpPr/>
            <p:nvPr/>
          </p:nvGrpSpPr>
          <p:grpSpPr>
            <a:xfrm>
              <a:off x="5916535" y="2064212"/>
              <a:ext cx="5784368" cy="3587652"/>
              <a:chOff x="5916535" y="2064212"/>
              <a:chExt cx="5784368" cy="358765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695CD94-9A35-4E7E-BAF3-5CCC439E13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29" t="49648" r="19320"/>
              <a:stretch/>
            </p:blipFill>
            <p:spPr>
              <a:xfrm>
                <a:off x="5916535" y="2434229"/>
                <a:ext cx="2892184" cy="321763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25E7CEB-CFDA-497E-9144-6205CAC17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29" t="49648" r="19320"/>
              <a:stretch/>
            </p:blipFill>
            <p:spPr>
              <a:xfrm>
                <a:off x="8808719" y="2434231"/>
                <a:ext cx="2892184" cy="32176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FF4823-F0F7-4387-AF4E-408F4DF85053}"/>
                  </a:ext>
                </a:extLst>
              </p:cNvPr>
              <p:cNvSpPr txBox="1"/>
              <p:nvPr/>
            </p:nvSpPr>
            <p:spPr>
              <a:xfrm>
                <a:off x="6906674" y="2064212"/>
                <a:ext cx="1017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Train01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11417E-D6A3-42FF-972B-849979DD9DBE}"/>
                  </a:ext>
                </a:extLst>
              </p:cNvPr>
              <p:cNvSpPr txBox="1"/>
              <p:nvPr/>
            </p:nvSpPr>
            <p:spPr>
              <a:xfrm>
                <a:off x="9889047" y="2064898"/>
                <a:ext cx="1017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Train09</a:t>
                </a:r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9A510D-8BD3-43CE-92D1-9415BD0C24C6}"/>
              </a:ext>
            </a:extLst>
          </p:cNvPr>
          <p:cNvSpPr/>
          <p:nvPr/>
        </p:nvSpPr>
        <p:spPr>
          <a:xfrm>
            <a:off x="6287953" y="5687489"/>
            <a:ext cx="5608573" cy="921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처음에 증가하다가 값이 크게 변하지 않고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 ~ 0.6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ko-KR" altLang="en-US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변동하는 추세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보임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 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 : 0.62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)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5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9835068" cy="584776"/>
              <a:chOff x="119542" y="258494"/>
              <a:chExt cx="9835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137769" cy="584775"/>
                <a:chOff x="191208" y="216988"/>
                <a:chExt cx="9137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62216" cy="446276"/>
                  <a:chOff x="5526504" y="326350"/>
                  <a:chExt cx="6262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A4B8962-2F87-4399-A848-9D3377D8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04ED257-454F-4330-9CA7-4C4E895E1086}"/>
              </a:ext>
            </a:extLst>
          </p:cNvPr>
          <p:cNvSpPr/>
          <p:nvPr/>
        </p:nvSpPr>
        <p:spPr>
          <a:xfrm>
            <a:off x="164338" y="1193109"/>
            <a:ext cx="2616313" cy="547198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YOLOv5s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7FA53E-C215-49C8-8706-C9EB59D3E0E7}"/>
              </a:ext>
            </a:extLst>
          </p:cNvPr>
          <p:cNvSpPr txBox="1"/>
          <p:nvPr/>
        </p:nvSpPr>
        <p:spPr>
          <a:xfrm>
            <a:off x="164338" y="2037029"/>
            <a:ext cx="1535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Precision</a:t>
            </a:r>
            <a:endParaRPr lang="ko-KR" altLang="en-US" sz="2400" dirty="0">
              <a:solidFill>
                <a:srgbClr val="BE2E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91946-B0C0-4939-B2AD-E216E06AC1D7}"/>
              </a:ext>
            </a:extLst>
          </p:cNvPr>
          <p:cNvSpPr txBox="1"/>
          <p:nvPr/>
        </p:nvSpPr>
        <p:spPr>
          <a:xfrm>
            <a:off x="2872472" y="1390802"/>
            <a:ext cx="442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Train01 ~ Train09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9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반복 학습 진행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29BAD4-AD3C-4B6C-AD9B-411DD1BA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5" y="2469170"/>
            <a:ext cx="3940464" cy="438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EFA399-EBBD-403F-8EDE-ABC9517D5CA5}"/>
              </a:ext>
            </a:extLst>
          </p:cNvPr>
          <p:cNvSpPr/>
          <p:nvPr/>
        </p:nvSpPr>
        <p:spPr>
          <a:xfrm>
            <a:off x="7799044" y="2169914"/>
            <a:ext cx="4495869" cy="44810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평균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precision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0.58 / recall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0.68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증가나 감소 등 일관되게 변화하지 않고 계속 </a:t>
            </a:r>
            <a:r>
              <a:rPr lang="ko-KR" altLang="en-US" sz="1700" b="0" i="0" dirty="0">
                <a:solidFill>
                  <a:schemeClr val="accent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변동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있음</a:t>
            </a: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=&gt; 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반복 학습을 통해 가중치를 업데이트해도 </a:t>
            </a:r>
            <a:r>
              <a:rPr lang="en-US" altLang="ko-KR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precision/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recall</a:t>
            </a:r>
            <a:r>
              <a:rPr lang="ko-KR" altLang="en-US" sz="1700" b="0" i="0" dirty="0"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개선된다고 보기 어려움</a:t>
            </a:r>
            <a:endParaRPr lang="en-US" altLang="ko-KR" sz="1700" b="0" i="0" dirty="0">
              <a:solidFill>
                <a:schemeClr val="tx1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모델과 </a:t>
            </a:r>
            <a: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YOLOv3_tiny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모델에 비해 </a:t>
            </a:r>
            <a:br>
              <a:rPr lang="en-US" altLang="ko-KR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정량적 성능면에서는 제일 </a:t>
            </a:r>
            <a:r>
              <a:rPr lang="ko-KR" altLang="en-US" sz="1700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낮은 성능</a:t>
            </a:r>
            <a:r>
              <a:rPr lang="ko-KR" altLang="en-US" sz="17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보임</a:t>
            </a:r>
            <a:endParaRPr lang="en-US" altLang="ko-KR" sz="17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CDD1A8F0-2AAA-4E1E-81A7-608A304C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2" y="2469169"/>
            <a:ext cx="3940464" cy="438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4233718-B013-4D6E-8AD7-2D268B9B3714}"/>
              </a:ext>
            </a:extLst>
          </p:cNvPr>
          <p:cNvSpPr txBox="1"/>
          <p:nvPr/>
        </p:nvSpPr>
        <p:spPr>
          <a:xfrm>
            <a:off x="3966359" y="203760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BE2E2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Recall</a:t>
            </a:r>
            <a:endParaRPr lang="ko-KR" altLang="en-US" sz="2400" dirty="0">
              <a:solidFill>
                <a:srgbClr val="BE2E2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32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9835068" cy="584776"/>
              <a:chOff x="119542" y="258494"/>
              <a:chExt cx="9835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137769" cy="584775"/>
                <a:chOff x="191208" y="216988"/>
                <a:chExt cx="9137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62216" cy="446276"/>
                  <a:chOff x="5526504" y="326350"/>
                  <a:chExt cx="6262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A4B8962-2F87-4399-A848-9D3377D8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52BB61-978B-42CD-BACF-9B2C538F64EC}"/>
              </a:ext>
            </a:extLst>
          </p:cNvPr>
          <p:cNvSpPr/>
          <p:nvPr/>
        </p:nvSpPr>
        <p:spPr>
          <a:xfrm>
            <a:off x="164338" y="1111458"/>
            <a:ext cx="3899604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Test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Image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정성적 성능 테스트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31DEEA4-873E-4526-8BCB-5D8EE4AB8B87}"/>
              </a:ext>
            </a:extLst>
          </p:cNvPr>
          <p:cNvSpPr/>
          <p:nvPr/>
        </p:nvSpPr>
        <p:spPr>
          <a:xfrm>
            <a:off x="9435341" y="1757477"/>
            <a:ext cx="1949638" cy="473013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YOLOv5s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1175647-2F33-4044-937D-F4C4C3E2768F}"/>
              </a:ext>
            </a:extLst>
          </p:cNvPr>
          <p:cNvSpPr/>
          <p:nvPr/>
        </p:nvSpPr>
        <p:spPr>
          <a:xfrm>
            <a:off x="6196132" y="1762881"/>
            <a:ext cx="1949638" cy="473015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 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B39044-A678-4CF9-992B-1DF33F9879B8}"/>
              </a:ext>
            </a:extLst>
          </p:cNvPr>
          <p:cNvSpPr/>
          <p:nvPr/>
        </p:nvSpPr>
        <p:spPr>
          <a:xfrm>
            <a:off x="2930829" y="1757477"/>
            <a:ext cx="2093558" cy="478646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YOLOv3-tiny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E89441-CB53-4918-833D-4BBBD1626186}"/>
              </a:ext>
            </a:extLst>
          </p:cNvPr>
          <p:cNvGrpSpPr/>
          <p:nvPr/>
        </p:nvGrpSpPr>
        <p:grpSpPr>
          <a:xfrm>
            <a:off x="5888381" y="2466060"/>
            <a:ext cx="2579547" cy="1857828"/>
            <a:chOff x="5579380" y="2547917"/>
            <a:chExt cx="2765281" cy="207396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3C36B5D-6ED4-4DBC-982C-1E0C5E34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380" y="2547917"/>
              <a:ext cx="2765281" cy="207396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B3611B-A3AE-4BD5-8023-33F020F34ED3}"/>
                </a:ext>
              </a:extLst>
            </p:cNvPr>
            <p:cNvSpPr/>
            <p:nvPr/>
          </p:nvSpPr>
          <p:spPr>
            <a:xfrm>
              <a:off x="6029325" y="2928938"/>
              <a:ext cx="1095376" cy="1209675"/>
            </a:xfrm>
            <a:prstGeom prst="rect">
              <a:avLst/>
            </a:prstGeom>
            <a:noFill/>
            <a:ln w="34925">
              <a:solidFill>
                <a:srgbClr val="702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568AA6-92CB-4454-86B9-581D9829CC1B}"/>
              </a:ext>
            </a:extLst>
          </p:cNvPr>
          <p:cNvGrpSpPr/>
          <p:nvPr/>
        </p:nvGrpSpPr>
        <p:grpSpPr>
          <a:xfrm>
            <a:off x="2657851" y="4593180"/>
            <a:ext cx="2563896" cy="1857827"/>
            <a:chOff x="2279782" y="4621877"/>
            <a:chExt cx="2740370" cy="185782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9FB6C8-E586-4346-8CDC-BD208C5E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782" y="4621877"/>
              <a:ext cx="2740370" cy="185782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6365CF2-7921-43FF-81BC-23A745964352}"/>
                </a:ext>
              </a:extLst>
            </p:cNvPr>
            <p:cNvSpPr/>
            <p:nvPr/>
          </p:nvSpPr>
          <p:spPr>
            <a:xfrm>
              <a:off x="3276601" y="5601423"/>
              <a:ext cx="900112" cy="820808"/>
            </a:xfrm>
            <a:prstGeom prst="rect">
              <a:avLst/>
            </a:prstGeom>
            <a:noFill/>
            <a:ln w="34925">
              <a:solidFill>
                <a:srgbClr val="478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20A239B-A0B0-4D67-8FA3-A268F58EBCE7}"/>
                </a:ext>
              </a:extLst>
            </p:cNvPr>
            <p:cNvSpPr/>
            <p:nvPr/>
          </p:nvSpPr>
          <p:spPr>
            <a:xfrm>
              <a:off x="2428875" y="4919758"/>
              <a:ext cx="783431" cy="638080"/>
            </a:xfrm>
            <a:prstGeom prst="rect">
              <a:avLst/>
            </a:prstGeom>
            <a:noFill/>
            <a:ln w="34925">
              <a:solidFill>
                <a:srgbClr val="8962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E95F3FD-6030-4FA5-93FB-31001B92A7BF}"/>
                </a:ext>
              </a:extLst>
            </p:cNvPr>
            <p:cNvSpPr/>
            <p:nvPr/>
          </p:nvSpPr>
          <p:spPr>
            <a:xfrm>
              <a:off x="3464719" y="4724400"/>
              <a:ext cx="522195" cy="613061"/>
            </a:xfrm>
            <a:prstGeom prst="rect">
              <a:avLst/>
            </a:prstGeom>
            <a:noFill/>
            <a:ln w="34925">
              <a:solidFill>
                <a:srgbClr val="1A88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1502CC-D26F-40D8-8588-373C48D4514D}"/>
              </a:ext>
            </a:extLst>
          </p:cNvPr>
          <p:cNvGrpSpPr/>
          <p:nvPr/>
        </p:nvGrpSpPr>
        <p:grpSpPr>
          <a:xfrm>
            <a:off x="2641123" y="2444670"/>
            <a:ext cx="2579547" cy="1857829"/>
            <a:chOff x="2263054" y="2500086"/>
            <a:chExt cx="2757098" cy="185782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E26B1E6-C4DD-4578-A795-E14C52EFD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054" y="2500086"/>
              <a:ext cx="2757098" cy="185782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3D96363-D51D-41DB-94E4-1F924331DE8A}"/>
                </a:ext>
              </a:extLst>
            </p:cNvPr>
            <p:cNvSpPr/>
            <p:nvPr/>
          </p:nvSpPr>
          <p:spPr>
            <a:xfrm>
              <a:off x="2778919" y="2950370"/>
              <a:ext cx="1004887" cy="909636"/>
            </a:xfrm>
            <a:prstGeom prst="rect">
              <a:avLst/>
            </a:prstGeom>
            <a:noFill/>
            <a:ln w="34925">
              <a:solidFill>
                <a:srgbClr val="1E85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325C4A-8F34-4A46-B458-AA57D0031ACA}"/>
                </a:ext>
              </a:extLst>
            </p:cNvPr>
            <p:cNvSpPr/>
            <p:nvPr/>
          </p:nvSpPr>
          <p:spPr>
            <a:xfrm>
              <a:off x="4100513" y="3146105"/>
              <a:ext cx="454818" cy="490064"/>
            </a:xfrm>
            <a:prstGeom prst="rect">
              <a:avLst/>
            </a:prstGeom>
            <a:noFill/>
            <a:ln w="34925">
              <a:solidFill>
                <a:srgbClr val="F373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9B84A9-88F7-4660-A438-789F37095198}"/>
              </a:ext>
            </a:extLst>
          </p:cNvPr>
          <p:cNvGrpSpPr/>
          <p:nvPr/>
        </p:nvGrpSpPr>
        <p:grpSpPr>
          <a:xfrm>
            <a:off x="5881178" y="4614569"/>
            <a:ext cx="2579547" cy="1857827"/>
            <a:chOff x="5623456" y="4621877"/>
            <a:chExt cx="2757098" cy="185782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E4A5B8F-1D55-4D30-BFFE-08B80BBA9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456" y="4621877"/>
              <a:ext cx="2757098" cy="185782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92BD699-F891-4210-A511-7E9EE092E525}"/>
                </a:ext>
              </a:extLst>
            </p:cNvPr>
            <p:cNvSpPr/>
            <p:nvPr/>
          </p:nvSpPr>
          <p:spPr>
            <a:xfrm>
              <a:off x="5813425" y="5000625"/>
              <a:ext cx="755650" cy="533400"/>
            </a:xfrm>
            <a:prstGeom prst="rect">
              <a:avLst/>
            </a:prstGeom>
            <a:noFill/>
            <a:ln w="34925">
              <a:solidFill>
                <a:srgbClr val="611B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D711D9A-5C69-494B-B3DF-833C5598E20C}"/>
                </a:ext>
              </a:extLst>
            </p:cNvPr>
            <p:cNvSpPr/>
            <p:nvPr/>
          </p:nvSpPr>
          <p:spPr>
            <a:xfrm>
              <a:off x="6835775" y="4695825"/>
              <a:ext cx="581025" cy="673100"/>
            </a:xfrm>
            <a:prstGeom prst="rect">
              <a:avLst/>
            </a:prstGeom>
            <a:noFill/>
            <a:ln w="34925">
              <a:solidFill>
                <a:srgbClr val="0FA0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901105F-4D09-4CC4-9B38-D0A129E2D646}"/>
                </a:ext>
              </a:extLst>
            </p:cNvPr>
            <p:cNvSpPr/>
            <p:nvPr/>
          </p:nvSpPr>
          <p:spPr>
            <a:xfrm>
              <a:off x="7699375" y="5086350"/>
              <a:ext cx="444500" cy="471487"/>
            </a:xfrm>
            <a:prstGeom prst="rect">
              <a:avLst/>
            </a:prstGeom>
            <a:noFill/>
            <a:ln w="34925">
              <a:solidFill>
                <a:srgbClr val="C305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40F0ED-E263-4472-B900-3F5A96D30A07}"/>
                </a:ext>
              </a:extLst>
            </p:cNvPr>
            <p:cNvSpPr/>
            <p:nvPr/>
          </p:nvSpPr>
          <p:spPr>
            <a:xfrm>
              <a:off x="6629400" y="5601423"/>
              <a:ext cx="901700" cy="820808"/>
            </a:xfrm>
            <a:prstGeom prst="rect">
              <a:avLst/>
            </a:prstGeom>
            <a:noFill/>
            <a:ln w="34925">
              <a:solidFill>
                <a:srgbClr val="89D7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6B2DA449-EB8B-4C22-B9D1-B44F75BBD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87" y="2466060"/>
            <a:ext cx="2579547" cy="1857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FA3EB21-7395-4D91-A756-FCA60012B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88" y="4614569"/>
            <a:ext cx="2579547" cy="185782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3935AA-74E6-4869-96A8-B93FF3586DA1}"/>
              </a:ext>
            </a:extLst>
          </p:cNvPr>
          <p:cNvSpPr/>
          <p:nvPr/>
        </p:nvSpPr>
        <p:spPr>
          <a:xfrm>
            <a:off x="164338" y="2466060"/>
            <a:ext cx="2306970" cy="1836439"/>
          </a:xfrm>
          <a:prstGeom prst="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V3_tiny 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인식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V3 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김치 인식 실패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V5s: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김치 인식 실패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2CC18EF-1D40-48B7-8197-731616E5C4EA}"/>
              </a:ext>
            </a:extLst>
          </p:cNvPr>
          <p:cNvSpPr/>
          <p:nvPr/>
        </p:nvSpPr>
        <p:spPr>
          <a:xfrm>
            <a:off x="164338" y="4557095"/>
            <a:ext cx="2306970" cy="1836439"/>
          </a:xfrm>
          <a:prstGeom prst="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tiny 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김치 인식 실패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V3 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인식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V5s: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밥만 인식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04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DE08998F-ADFE-4FB8-991E-BB19995B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96" y="2472406"/>
            <a:ext cx="2591510" cy="18257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0E325E-0752-4F0A-84EC-91ABD1C0D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52" y="2461769"/>
            <a:ext cx="2563664" cy="183643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9835068" cy="584776"/>
              <a:chOff x="119542" y="258494"/>
              <a:chExt cx="9835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137769" cy="584775"/>
                <a:chOff x="191208" y="216988"/>
                <a:chExt cx="9137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62216" cy="446276"/>
                  <a:chOff x="5526504" y="326350"/>
                  <a:chExt cx="6262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A4B8962-2F87-4399-A848-9D3377D8FE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52BB61-978B-42CD-BACF-9B2C538F64EC}"/>
              </a:ext>
            </a:extLst>
          </p:cNvPr>
          <p:cNvSpPr/>
          <p:nvPr/>
        </p:nvSpPr>
        <p:spPr>
          <a:xfrm>
            <a:off x="164338" y="1111458"/>
            <a:ext cx="3899604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Test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Image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정성적 성능 테스트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31DEEA4-873E-4526-8BCB-5D8EE4AB8B87}"/>
              </a:ext>
            </a:extLst>
          </p:cNvPr>
          <p:cNvSpPr/>
          <p:nvPr/>
        </p:nvSpPr>
        <p:spPr>
          <a:xfrm>
            <a:off x="9435341" y="1757477"/>
            <a:ext cx="1949638" cy="473013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YOLOv5s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1175647-2F33-4044-937D-F4C4C3E2768F}"/>
              </a:ext>
            </a:extLst>
          </p:cNvPr>
          <p:cNvSpPr/>
          <p:nvPr/>
        </p:nvSpPr>
        <p:spPr>
          <a:xfrm>
            <a:off x="6196132" y="1762881"/>
            <a:ext cx="1949638" cy="473015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 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B39044-A678-4CF9-992B-1DF33F9879B8}"/>
              </a:ext>
            </a:extLst>
          </p:cNvPr>
          <p:cNvSpPr/>
          <p:nvPr/>
        </p:nvSpPr>
        <p:spPr>
          <a:xfrm>
            <a:off x="2930829" y="1757477"/>
            <a:ext cx="2151310" cy="478646"/>
          </a:xfrm>
          <a:prstGeom prst="roundRect">
            <a:avLst/>
          </a:prstGeom>
          <a:noFill/>
          <a:ln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YOLOv3-tiny</a:t>
            </a:r>
            <a:r>
              <a:rPr lang="ko-KR" altLang="en-US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D96363-D51D-41DB-94E4-1F924331DE8A}"/>
              </a:ext>
            </a:extLst>
          </p:cNvPr>
          <p:cNvSpPr/>
          <p:nvPr/>
        </p:nvSpPr>
        <p:spPr>
          <a:xfrm>
            <a:off x="3052763" y="2890838"/>
            <a:ext cx="757237" cy="595312"/>
          </a:xfrm>
          <a:prstGeom prst="rect">
            <a:avLst/>
          </a:prstGeom>
          <a:noFill/>
          <a:ln w="34925">
            <a:solidFill>
              <a:srgbClr val="8E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325C4A-8F34-4A46-B458-AA57D0031ACA}"/>
              </a:ext>
            </a:extLst>
          </p:cNvPr>
          <p:cNvSpPr/>
          <p:nvPr/>
        </p:nvSpPr>
        <p:spPr>
          <a:xfrm>
            <a:off x="4307420" y="2631281"/>
            <a:ext cx="636055" cy="642938"/>
          </a:xfrm>
          <a:prstGeom prst="rect">
            <a:avLst/>
          </a:prstGeom>
          <a:noFill/>
          <a:ln w="34925">
            <a:solidFill>
              <a:srgbClr val="1D8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3935AA-74E6-4869-96A8-B93FF3586DA1}"/>
              </a:ext>
            </a:extLst>
          </p:cNvPr>
          <p:cNvSpPr/>
          <p:nvPr/>
        </p:nvSpPr>
        <p:spPr>
          <a:xfrm>
            <a:off x="164338" y="2466060"/>
            <a:ext cx="2306970" cy="1836439"/>
          </a:xfrm>
          <a:prstGeom prst="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V3_tiny 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인식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V3 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밥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 실패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V5s: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계란 인식 실패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40C0AC6-FD87-4C27-9229-68060A871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86" y="2466062"/>
            <a:ext cx="2579547" cy="185782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32A723-4A8F-4EBA-9293-560DE3303902}"/>
              </a:ext>
            </a:extLst>
          </p:cNvPr>
          <p:cNvSpPr/>
          <p:nvPr/>
        </p:nvSpPr>
        <p:spPr>
          <a:xfrm>
            <a:off x="3940970" y="3376743"/>
            <a:ext cx="671512" cy="744252"/>
          </a:xfrm>
          <a:prstGeom prst="rect">
            <a:avLst/>
          </a:prstGeom>
          <a:noFill/>
          <a:ln w="34925">
            <a:solidFill>
              <a:srgbClr val="489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55FF0C-A3E1-4939-AF7B-783137E26046}"/>
              </a:ext>
            </a:extLst>
          </p:cNvPr>
          <p:cNvSpPr/>
          <p:nvPr/>
        </p:nvSpPr>
        <p:spPr>
          <a:xfrm>
            <a:off x="6184107" y="2841625"/>
            <a:ext cx="864393" cy="711200"/>
          </a:xfrm>
          <a:prstGeom prst="rect">
            <a:avLst/>
          </a:prstGeom>
          <a:noFill/>
          <a:ln w="34925">
            <a:solidFill>
              <a:srgbClr val="6C3D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2535A6-6318-4813-B1C8-6670312155EA}"/>
              </a:ext>
            </a:extLst>
          </p:cNvPr>
          <p:cNvSpPr/>
          <p:nvPr/>
        </p:nvSpPr>
        <p:spPr>
          <a:xfrm>
            <a:off x="7550150" y="2694341"/>
            <a:ext cx="595620" cy="579878"/>
          </a:xfrm>
          <a:prstGeom prst="rect">
            <a:avLst/>
          </a:prstGeom>
          <a:noFill/>
          <a:ln w="34925">
            <a:solidFill>
              <a:srgbClr val="1D8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화살표: 줄무늬가 있는 오른쪽 37">
            <a:extLst>
              <a:ext uri="{FF2B5EF4-FFF2-40B4-BE49-F238E27FC236}">
                <a16:creationId xmlns:a16="http://schemas.microsoft.com/office/drawing/2014/main" id="{AC64DA73-DEE5-477D-873F-2277C06F46ED}"/>
              </a:ext>
            </a:extLst>
          </p:cNvPr>
          <p:cNvSpPr/>
          <p:nvPr/>
        </p:nvSpPr>
        <p:spPr>
          <a:xfrm rot="5400000">
            <a:off x="6905687" y="4482108"/>
            <a:ext cx="547926" cy="581887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5E6C2C-F639-464A-94ED-2142C30C5F15}"/>
              </a:ext>
            </a:extLst>
          </p:cNvPr>
          <p:cNvSpPr/>
          <p:nvPr/>
        </p:nvSpPr>
        <p:spPr>
          <a:xfrm>
            <a:off x="2930829" y="5048675"/>
            <a:ext cx="8475540" cy="15986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YOLOv5s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다른 두 모델에 비해 정량적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성능과 정성적 성능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모두 제일 낮음</a:t>
            </a:r>
            <a:endParaRPr lang="en-US" altLang="ko-KR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YOLOv3-tiny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모델은 정성적 성능면에서 비슷한 결과를 도출했기에 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정량적 성능이 다소 높은 </a:t>
            </a:r>
            <a:r>
              <a:rPr lang="en-US" altLang="ko-KR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YOLOv3_tiny </a:t>
            </a:r>
            <a:r>
              <a:rPr lang="ko-KR" alt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모델을 최종적으로 선정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2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2273F06-A06D-4DD1-BF71-339918D75BED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F42F91-4BEC-4C59-81C1-E27F57BE925C}"/>
                </a:ext>
              </a:extLst>
            </p:cNvPr>
            <p:cNvGrpSpPr/>
            <p:nvPr/>
          </p:nvGrpSpPr>
          <p:grpSpPr>
            <a:xfrm>
              <a:off x="164338" y="262742"/>
              <a:ext cx="8311068" cy="584776"/>
              <a:chOff x="119542" y="258494"/>
              <a:chExt cx="831106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45E76EA-355D-4424-AF23-EA3DB06773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7613769" cy="584775"/>
                <a:chOff x="191208" y="216988"/>
                <a:chExt cx="761376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C51E74-B726-465A-B5AC-597CA235CAF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AB4D8723-9D77-4A60-BBDA-7D48983EEE41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4738216" cy="446276"/>
                  <a:chOff x="5526504" y="326350"/>
                  <a:chExt cx="473821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DF8B75F-3BF0-4E50-869C-4078ABC21492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DDBAD4A-48C6-482F-BC9A-0402954751AF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567F49-9D30-46EF-BDD1-C1841BC6D8DA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B8AF096-38E5-4A25-99BC-48F2C7605A8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22261D6-EE55-428B-A229-66EBA66A7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52BB61-978B-42CD-BACF-9B2C538F64EC}"/>
              </a:ext>
            </a:extLst>
          </p:cNvPr>
          <p:cNvSpPr/>
          <p:nvPr/>
        </p:nvSpPr>
        <p:spPr>
          <a:xfrm>
            <a:off x="164338" y="1111458"/>
            <a:ext cx="3899604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서비스 구현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( DE </a:t>
            </a: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연계 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DDD19E-BA2C-4F05-A183-08B36FA3FE52}"/>
              </a:ext>
            </a:extLst>
          </p:cNvPr>
          <p:cNvSpPr/>
          <p:nvPr/>
        </p:nvSpPr>
        <p:spPr>
          <a:xfrm>
            <a:off x="371835" y="2552642"/>
            <a:ext cx="2970061" cy="1286740"/>
          </a:xfrm>
          <a:prstGeom prst="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Opencv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라이브러리 이용</a:t>
            </a:r>
            <a:endParaRPr lang="en-US" altLang="ko-KR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cv2.dnn.readNet()</a:t>
            </a:r>
            <a:endParaRPr lang="ko-KR" altLang="en-US" sz="2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A8C945-1E9A-4252-AA52-53E7B0FAA53A}"/>
              </a:ext>
            </a:extLst>
          </p:cNvPr>
          <p:cNvCxnSpPr>
            <a:cxnSpLocks/>
          </p:cNvCxnSpPr>
          <p:nvPr/>
        </p:nvCxnSpPr>
        <p:spPr>
          <a:xfrm flipV="1">
            <a:off x="1898031" y="3932641"/>
            <a:ext cx="0" cy="753659"/>
          </a:xfrm>
          <a:prstGeom prst="straightConnector1">
            <a:avLst/>
          </a:prstGeom>
          <a:ln w="22225">
            <a:solidFill>
              <a:srgbClr val="2B3F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9B780B2-07DF-4471-9E70-2DFB0B8CC858}"/>
              </a:ext>
            </a:extLst>
          </p:cNvPr>
          <p:cNvSpPr/>
          <p:nvPr/>
        </p:nvSpPr>
        <p:spPr>
          <a:xfrm>
            <a:off x="629934" y="4779559"/>
            <a:ext cx="2453862" cy="986241"/>
          </a:xfrm>
          <a:prstGeom prst="roundRect">
            <a:avLst/>
          </a:prstGeom>
          <a:noFill/>
          <a:ln w="15875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Yolov3_tiny.weights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Yolov3_tiny.cfg</a:t>
            </a:r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화살표: 줄무늬가 있는 오른쪽 33">
            <a:extLst>
              <a:ext uri="{FF2B5EF4-FFF2-40B4-BE49-F238E27FC236}">
                <a16:creationId xmlns:a16="http://schemas.microsoft.com/office/drawing/2014/main" id="{0F83A21B-271A-461B-B994-88BC7FF1A806}"/>
              </a:ext>
            </a:extLst>
          </p:cNvPr>
          <p:cNvSpPr/>
          <p:nvPr/>
        </p:nvSpPr>
        <p:spPr>
          <a:xfrm>
            <a:off x="3765754" y="3641927"/>
            <a:ext cx="688630" cy="484632"/>
          </a:xfrm>
          <a:prstGeom prst="stripedRightArrow">
            <a:avLst/>
          </a:prstGeom>
          <a:solidFill>
            <a:srgbClr val="2B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83C5B0F-A849-4808-B63F-1B42F7FC9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" t="729" r="-150"/>
          <a:stretch/>
        </p:blipFill>
        <p:spPr>
          <a:xfrm>
            <a:off x="4855230" y="2100006"/>
            <a:ext cx="2882388" cy="2209464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D2F8DF4-BCE3-4AEB-B2B5-FA044B62AB9A}"/>
              </a:ext>
            </a:extLst>
          </p:cNvPr>
          <p:cNvSpPr/>
          <p:nvPr/>
        </p:nvSpPr>
        <p:spPr>
          <a:xfrm>
            <a:off x="4211372" y="4414822"/>
            <a:ext cx="4060830" cy="2183187"/>
          </a:xfrm>
          <a:prstGeom prst="roundRect">
            <a:avLst>
              <a:gd name="adj" fmla="val 0"/>
            </a:avLst>
          </a:prstGeom>
          <a:noFill/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검출된 객체에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box, labeling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처리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검출된 객체를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list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return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받는 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함수화  코드 작성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연계 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88C54BE-A872-42F3-A42E-588E8BA20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5" t="15642" r="63530" b="6111"/>
          <a:stretch/>
        </p:blipFill>
        <p:spPr>
          <a:xfrm>
            <a:off x="8475406" y="1299012"/>
            <a:ext cx="3681514" cy="4685829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43B7704-41C6-4C64-9CA0-71907A0256F3}"/>
              </a:ext>
            </a:extLst>
          </p:cNvPr>
          <p:cNvSpPr/>
          <p:nvPr/>
        </p:nvSpPr>
        <p:spPr>
          <a:xfrm>
            <a:off x="8929890" y="5877965"/>
            <a:ext cx="2641595" cy="92668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서비스에서 구현</a:t>
            </a:r>
          </a:p>
        </p:txBody>
      </p:sp>
      <p:sp>
        <p:nvSpPr>
          <p:cNvPr id="46" name="화살표: 줄무늬가 있는 오른쪽 45">
            <a:extLst>
              <a:ext uri="{FF2B5EF4-FFF2-40B4-BE49-F238E27FC236}">
                <a16:creationId xmlns:a16="http://schemas.microsoft.com/office/drawing/2014/main" id="{67C56761-DE47-4C63-A240-B6E365D89876}"/>
              </a:ext>
            </a:extLst>
          </p:cNvPr>
          <p:cNvSpPr/>
          <p:nvPr/>
        </p:nvSpPr>
        <p:spPr>
          <a:xfrm>
            <a:off x="8059395" y="3641927"/>
            <a:ext cx="688630" cy="484632"/>
          </a:xfrm>
          <a:prstGeom prst="stripedRightArrow">
            <a:avLst/>
          </a:prstGeom>
          <a:solidFill>
            <a:srgbClr val="2B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7D23D4-2FF1-440E-A8FD-BB672F0FCB26}"/>
              </a:ext>
            </a:extLst>
          </p:cNvPr>
          <p:cNvSpPr/>
          <p:nvPr/>
        </p:nvSpPr>
        <p:spPr>
          <a:xfrm>
            <a:off x="9209984" y="3982834"/>
            <a:ext cx="2258116" cy="376829"/>
          </a:xfrm>
          <a:prstGeom prst="rect">
            <a:avLst/>
          </a:prstGeom>
          <a:noFill/>
          <a:ln w="19050">
            <a:solidFill>
              <a:srgbClr val="D118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860BC-FB66-49C0-B0B3-BBDE981614F1}"/>
              </a:ext>
            </a:extLst>
          </p:cNvPr>
          <p:cNvSpPr/>
          <p:nvPr/>
        </p:nvSpPr>
        <p:spPr>
          <a:xfrm>
            <a:off x="9209984" y="4745629"/>
            <a:ext cx="2258116" cy="376829"/>
          </a:xfrm>
          <a:prstGeom prst="rect">
            <a:avLst/>
          </a:prstGeom>
          <a:noFill/>
          <a:ln w="19050">
            <a:solidFill>
              <a:srgbClr val="D118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CC619-5E14-4EEA-9B14-BC525ADAEC05}"/>
              </a:ext>
            </a:extLst>
          </p:cNvPr>
          <p:cNvSpPr txBox="1"/>
          <p:nvPr/>
        </p:nvSpPr>
        <p:spPr>
          <a:xfrm>
            <a:off x="8615837" y="365337"/>
            <a:ext cx="138356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solidFill>
                  <a:srgbClr val="2B3F6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결과 분석</a:t>
            </a:r>
          </a:p>
        </p:txBody>
      </p:sp>
    </p:spTree>
    <p:extLst>
      <p:ext uri="{BB962C8B-B14F-4D97-AF65-F5344CB8AC3E}">
        <p14:creationId xmlns:p14="http://schemas.microsoft.com/office/powerpoint/2010/main" val="253404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441592-36B5-4697-A419-0672306D3D0C}"/>
              </a:ext>
            </a:extLst>
          </p:cNvPr>
          <p:cNvSpPr/>
          <p:nvPr/>
        </p:nvSpPr>
        <p:spPr>
          <a:xfrm>
            <a:off x="1" y="0"/>
            <a:ext cx="3264310" cy="6858000"/>
          </a:xfrm>
          <a:prstGeom prst="rect">
            <a:avLst/>
          </a:prstGeom>
          <a:solidFill>
            <a:srgbClr val="F37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5A9395-B11E-483F-86C5-779D8FDA062C}"/>
              </a:ext>
            </a:extLst>
          </p:cNvPr>
          <p:cNvGrpSpPr/>
          <p:nvPr/>
        </p:nvGrpSpPr>
        <p:grpSpPr>
          <a:xfrm>
            <a:off x="341994" y="1526771"/>
            <a:ext cx="8817401" cy="1012722"/>
            <a:chOff x="283001" y="838531"/>
            <a:chExt cx="8817401" cy="101272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D719E3-969A-462D-9202-5E9D0E341D8F}"/>
                </a:ext>
              </a:extLst>
            </p:cNvPr>
            <p:cNvSpPr/>
            <p:nvPr/>
          </p:nvSpPr>
          <p:spPr>
            <a:xfrm>
              <a:off x="283001" y="838531"/>
              <a:ext cx="2910349" cy="1012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Part 03</a:t>
              </a:r>
              <a:endParaRPr lang="ko-KR" altLang="en-US" sz="4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EF0FDA-BC6A-4A1A-B0AE-E7991426B3CE}"/>
                </a:ext>
              </a:extLst>
            </p:cNvPr>
            <p:cNvSpPr txBox="1"/>
            <p:nvPr/>
          </p:nvSpPr>
          <p:spPr>
            <a:xfrm>
              <a:off x="3588776" y="990949"/>
              <a:ext cx="5511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Data E</a:t>
              </a:r>
              <a:r>
                <a:rPr lang="en-US" altLang="ko-KR" sz="4000" b="1" i="0" dirty="0">
                  <a:solidFill>
                    <a:srgbClr val="00000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ngineering</a:t>
              </a:r>
              <a:endPara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75FDF-587F-4CEB-82EC-1EA71FFDD5A2}"/>
              </a:ext>
            </a:extLst>
          </p:cNvPr>
          <p:cNvSpPr/>
          <p:nvPr/>
        </p:nvSpPr>
        <p:spPr>
          <a:xfrm>
            <a:off x="3822613" y="2170783"/>
            <a:ext cx="6621987" cy="4360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아키텍처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18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DEE2F3-893F-4051-A12E-C09ADE9C62D8}"/>
              </a:ext>
            </a:extLst>
          </p:cNvPr>
          <p:cNvSpPr txBox="1"/>
          <p:nvPr/>
        </p:nvSpPr>
        <p:spPr>
          <a:xfrm>
            <a:off x="560240" y="519089"/>
            <a:ext cx="297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CONTENTS</a:t>
            </a:r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D52E07-E048-44F8-AF25-6CC75CEF46D7}"/>
              </a:ext>
            </a:extLst>
          </p:cNvPr>
          <p:cNvGrpSpPr/>
          <p:nvPr/>
        </p:nvGrpSpPr>
        <p:grpSpPr>
          <a:xfrm>
            <a:off x="295470" y="2238424"/>
            <a:ext cx="11601059" cy="3999612"/>
            <a:chOff x="295470" y="2130269"/>
            <a:chExt cx="11601059" cy="399961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E136340-FB15-49C5-9411-48E4DD28335B}"/>
                </a:ext>
              </a:extLst>
            </p:cNvPr>
            <p:cNvGrpSpPr/>
            <p:nvPr/>
          </p:nvGrpSpPr>
          <p:grpSpPr>
            <a:xfrm>
              <a:off x="295470" y="3226436"/>
              <a:ext cx="11601059" cy="2903445"/>
              <a:chOff x="176162" y="2430021"/>
              <a:chExt cx="11601059" cy="290344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6234D443-7ABE-49C1-9333-4C344FF55AF2}"/>
                  </a:ext>
                </a:extLst>
              </p:cNvPr>
              <p:cNvGrpSpPr/>
              <p:nvPr/>
            </p:nvGrpSpPr>
            <p:grpSpPr>
              <a:xfrm>
                <a:off x="176162" y="2430021"/>
                <a:ext cx="2714920" cy="2068659"/>
                <a:chOff x="176162" y="2430021"/>
                <a:chExt cx="2714920" cy="2068659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4969B156-782A-443A-8153-F74B5E85E343}"/>
                    </a:ext>
                  </a:extLst>
                </p:cNvPr>
                <p:cNvSpPr/>
                <p:nvPr/>
              </p:nvSpPr>
              <p:spPr>
                <a:xfrm>
                  <a:off x="263951" y="2430021"/>
                  <a:ext cx="2375555" cy="565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F3732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PART 01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 </a:t>
                  </a:r>
                  <a:r>
                    <a:rPr lang="ko-KR" altLang="en-US" sz="1600" dirty="0">
                      <a:solidFill>
                        <a:srgbClr val="F3732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프로젝트 개요</a:t>
                  </a:r>
                  <a:endParaRPr lang="en-US" altLang="ko-KR" sz="1600" dirty="0">
                    <a:solidFill>
                      <a:srgbClr val="F3732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040107BF-B7AB-4F78-8046-EA626CA96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951" y="2995629"/>
                  <a:ext cx="2328422" cy="0"/>
                </a:xfrm>
                <a:prstGeom prst="line">
                  <a:avLst/>
                </a:prstGeom>
                <a:ln w="31750">
                  <a:solidFill>
                    <a:srgbClr val="F373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2F1FAD3-AF9B-4053-BE5C-6F4AE4B6A4D1}"/>
                    </a:ext>
                  </a:extLst>
                </p:cNvPr>
                <p:cNvSpPr/>
                <p:nvPr/>
              </p:nvSpPr>
              <p:spPr>
                <a:xfrm>
                  <a:off x="176162" y="3226062"/>
                  <a:ext cx="2714920" cy="127261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프로젝트 기획 배경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및 목표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팀원 소개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08CF122-BC63-40A8-818D-FB8C721125A3}"/>
                  </a:ext>
                </a:extLst>
              </p:cNvPr>
              <p:cNvGrpSpPr/>
              <p:nvPr/>
            </p:nvGrpSpPr>
            <p:grpSpPr>
              <a:xfrm>
                <a:off x="2925451" y="2430021"/>
                <a:ext cx="2801430" cy="2903445"/>
                <a:chOff x="2925451" y="2430021"/>
                <a:chExt cx="2801430" cy="2903445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0751DBE-50C4-4ECA-9427-EB3543E6F30E}"/>
                    </a:ext>
                  </a:extLst>
                </p:cNvPr>
                <p:cNvSpPr/>
                <p:nvPr/>
              </p:nvSpPr>
              <p:spPr>
                <a:xfrm>
                  <a:off x="2925451" y="2430021"/>
                  <a:ext cx="2523242" cy="565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2B3F6B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PART 02 </a:t>
                  </a:r>
                  <a:r>
                    <a:rPr lang="en-US" altLang="ko-KR" sz="1600" dirty="0">
                      <a:solidFill>
                        <a:srgbClr val="2B3F6B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Data Science</a:t>
                  </a:r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3DF2BCDA-9DCB-4545-831B-804DDD04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4156" y="2995629"/>
                  <a:ext cx="2425832" cy="0"/>
                </a:xfrm>
                <a:prstGeom prst="line">
                  <a:avLst/>
                </a:prstGeom>
                <a:ln w="31750">
                  <a:solidFill>
                    <a:srgbClr val="2B3F6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B88846A-593F-489A-91DF-C6CFAEDE99FC}"/>
                    </a:ext>
                  </a:extLst>
                </p:cNvPr>
                <p:cNvSpPr/>
                <p:nvPr/>
              </p:nvSpPr>
              <p:spPr>
                <a:xfrm>
                  <a:off x="3203639" y="3332891"/>
                  <a:ext cx="2523242" cy="20005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데이터 수집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데이터 분석 및 전처리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YOLO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 모델링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모델링 결과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1FFFFFD-F326-48FB-9B88-D897B5CB6B1C}"/>
                  </a:ext>
                </a:extLst>
              </p:cNvPr>
              <p:cNvGrpSpPr/>
              <p:nvPr/>
            </p:nvGrpSpPr>
            <p:grpSpPr>
              <a:xfrm>
                <a:off x="5734638" y="2430021"/>
                <a:ext cx="2894373" cy="2901872"/>
                <a:chOff x="5734638" y="2430021"/>
                <a:chExt cx="2894373" cy="2901872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14E483CD-FBE1-4CD7-8943-1041AE36D39A}"/>
                    </a:ext>
                  </a:extLst>
                </p:cNvPr>
                <p:cNvSpPr/>
                <p:nvPr/>
              </p:nvSpPr>
              <p:spPr>
                <a:xfrm>
                  <a:off x="5734638" y="2430021"/>
                  <a:ext cx="2828042" cy="565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F3732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PART 03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F3732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Data Engineering</a:t>
                  </a:r>
                </a:p>
              </p:txBody>
            </p: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1FF02C99-F688-479F-A2ED-20D7E813C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6485" y="2995629"/>
                  <a:ext cx="2776195" cy="0"/>
                </a:xfrm>
                <a:prstGeom prst="line">
                  <a:avLst/>
                </a:prstGeom>
                <a:ln w="31750">
                  <a:solidFill>
                    <a:srgbClr val="F3732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722ED57B-3E5A-4336-8071-A2B66FCED87A}"/>
                    </a:ext>
                  </a:extLst>
                </p:cNvPr>
                <p:cNvSpPr/>
                <p:nvPr/>
              </p:nvSpPr>
              <p:spPr>
                <a:xfrm>
                  <a:off x="6105769" y="3331318"/>
                  <a:ext cx="2523242" cy="20005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아키텍처 설계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Django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설계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ELK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구축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웹 페이지 구현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B44D0A5-C7AE-473E-AA64-249EA80CE411}"/>
                  </a:ext>
                </a:extLst>
              </p:cNvPr>
              <p:cNvGrpSpPr/>
              <p:nvPr/>
            </p:nvGrpSpPr>
            <p:grpSpPr>
              <a:xfrm>
                <a:off x="8779496" y="2430021"/>
                <a:ext cx="2997725" cy="2373446"/>
                <a:chOff x="8779496" y="2430021"/>
                <a:chExt cx="2997725" cy="2373446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A222B9A-B4A3-4563-92A3-2D01E3BD1BA2}"/>
                    </a:ext>
                  </a:extLst>
                </p:cNvPr>
                <p:cNvSpPr/>
                <p:nvPr/>
              </p:nvSpPr>
              <p:spPr>
                <a:xfrm>
                  <a:off x="8779496" y="2430021"/>
                  <a:ext cx="2997725" cy="56560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rgbClr val="2B3F6B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PART 04 </a:t>
                  </a:r>
                  <a:r>
                    <a:rPr lang="ko-KR" altLang="en-US" sz="1600" dirty="0">
                      <a:solidFill>
                        <a:srgbClr val="2B3F6B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프로젝트 후기</a:t>
                  </a:r>
                  <a:endParaRPr lang="en-US" altLang="ko-KR" sz="1600" dirty="0">
                    <a:solidFill>
                      <a:srgbClr val="2B3F6B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27D26F83-4C46-4FC3-90C9-4034D25C8D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2552" y="2995629"/>
                  <a:ext cx="2886961" cy="0"/>
                </a:xfrm>
                <a:prstGeom prst="line">
                  <a:avLst/>
                </a:prstGeom>
                <a:ln w="31750">
                  <a:solidFill>
                    <a:srgbClr val="2B3F6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FAA1AED-3AAB-469C-BCCE-E4A919109A62}"/>
                    </a:ext>
                  </a:extLst>
                </p:cNvPr>
                <p:cNvSpPr/>
                <p:nvPr/>
              </p:nvSpPr>
              <p:spPr>
                <a:xfrm>
                  <a:off x="9007900" y="3351225"/>
                  <a:ext cx="2731613" cy="145224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인사이트 도출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향후 개선 사항 및 기대효과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  <a:p>
                  <a:pPr marL="285750" indent="-285750">
                    <a:lnSpc>
                      <a:spcPct val="20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라운드OTF Bold" panose="020B0600000101010101" pitchFamily="34" charset="-127"/>
                      <a:ea typeface="나눔스퀘어라운드OTF Bold" panose="020B0600000101010101" pitchFamily="34" charset="-127"/>
                    </a:rPr>
                    <a:t>개발 후기 및 느낀점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34EF486-26DD-44B3-AE9F-22289B16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73318" y="2150180"/>
              <a:ext cx="803407" cy="80340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DB4ADE3-C028-4847-943F-39E5FC12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811731" y="2130269"/>
              <a:ext cx="803407" cy="80340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BC648D4-C3BC-48B4-BB14-492F567C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903016" y="2130269"/>
              <a:ext cx="803408" cy="80340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1FA12D0-C48E-4B17-A2E2-3D2CFCCE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621" y="2130270"/>
              <a:ext cx="803408" cy="80340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328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9146663" cy="584775"/>
              <a:chOff x="119542" y="258495"/>
              <a:chExt cx="9146663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4961316" cy="446276"/>
                <a:chOff x="6138999" y="326350"/>
                <a:chExt cx="4961316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8" y="326350"/>
                  <a:ext cx="178521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139C9C4-A254-4578-B1C6-EC039CEC3A48}"/>
                    </a:ext>
                  </a:extLst>
                </p:cNvPr>
                <p:cNvSpPr txBox="1"/>
                <p:nvPr/>
              </p:nvSpPr>
              <p:spPr>
                <a:xfrm>
                  <a:off x="9761239" y="326350"/>
                  <a:ext cx="133907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ELK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구축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127743-1101-4A86-8FCA-0FBFD69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41" y="2653861"/>
            <a:ext cx="1489974" cy="67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8D38CC-53F5-4A53-B34B-571E5215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74" y="2658226"/>
            <a:ext cx="1489974" cy="10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2D7955-7137-4EBA-ACD7-0F83010C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2" y="5178198"/>
            <a:ext cx="1699583" cy="107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B69C2F1-E15D-43E6-8711-D292D9AC1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77" y="5027802"/>
            <a:ext cx="2292389" cy="1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73C28B4-D6CA-4ECB-BA2C-F2C5A16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428" y="5103303"/>
            <a:ext cx="1854859" cy="11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2688273-3009-4BD6-A176-2312B44F7D8D}"/>
              </a:ext>
            </a:extLst>
          </p:cNvPr>
          <p:cNvCxnSpPr>
            <a:cxnSpLocks/>
          </p:cNvCxnSpPr>
          <p:nvPr/>
        </p:nvCxnSpPr>
        <p:spPr>
          <a:xfrm flipH="1">
            <a:off x="2080471" y="3791508"/>
            <a:ext cx="2594301" cy="138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C253A1A-0B3C-4AC6-9AD9-EE26989E80B4}"/>
              </a:ext>
            </a:extLst>
          </p:cNvPr>
          <p:cNvSpPr txBox="1"/>
          <p:nvPr/>
        </p:nvSpPr>
        <p:spPr>
          <a:xfrm>
            <a:off x="3427285" y="4362722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서버에서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Parameter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에게 전달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6DD98B1-BFE2-4056-B5BE-51687895026A}"/>
              </a:ext>
            </a:extLst>
          </p:cNvPr>
          <p:cNvCxnSpPr>
            <a:cxnSpLocks/>
          </p:cNvCxnSpPr>
          <p:nvPr/>
        </p:nvCxnSpPr>
        <p:spPr>
          <a:xfrm>
            <a:off x="2628607" y="5591322"/>
            <a:ext cx="2154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4CA5A85-E427-4075-AB0C-09845233A11A}"/>
              </a:ext>
            </a:extLst>
          </p:cNvPr>
          <p:cNvSpPr txBox="1"/>
          <p:nvPr/>
        </p:nvSpPr>
        <p:spPr>
          <a:xfrm>
            <a:off x="2717012" y="5717604"/>
            <a:ext cx="1668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받은 로그를 정제 및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C4B4C7-0532-404B-97D9-56B0D0A95D81}"/>
              </a:ext>
            </a:extLst>
          </p:cNvPr>
          <p:cNvCxnSpPr>
            <a:cxnSpLocks/>
          </p:cNvCxnSpPr>
          <p:nvPr/>
        </p:nvCxnSpPr>
        <p:spPr>
          <a:xfrm>
            <a:off x="6213115" y="5591322"/>
            <a:ext cx="2154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F78F45A-0EFE-4160-AD14-0573CD28885F}"/>
              </a:ext>
            </a:extLst>
          </p:cNvPr>
          <p:cNvSpPr txBox="1"/>
          <p:nvPr/>
        </p:nvSpPr>
        <p:spPr>
          <a:xfrm>
            <a:off x="8136428" y="6302190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kibana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대시보드로 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관리자용 로그 분석 시각화</a:t>
            </a:r>
          </a:p>
        </p:txBody>
      </p:sp>
      <p:pic>
        <p:nvPicPr>
          <p:cNvPr id="1036" name="Picture 12" descr="Placeholder">
            <a:extLst>
              <a:ext uri="{FF2B5EF4-FFF2-40B4-BE49-F238E27FC236}">
                <a16:creationId xmlns:a16="http://schemas.microsoft.com/office/drawing/2014/main" id="{A1D48E8D-2929-49DC-AAAF-B13B031C5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024" y="2316297"/>
            <a:ext cx="1829615" cy="137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E14D46-393E-4FAB-A881-8595E23592AD}"/>
              </a:ext>
            </a:extLst>
          </p:cNvPr>
          <p:cNvCxnSpPr>
            <a:cxnSpLocks/>
          </p:cNvCxnSpPr>
          <p:nvPr/>
        </p:nvCxnSpPr>
        <p:spPr>
          <a:xfrm>
            <a:off x="6238753" y="3093914"/>
            <a:ext cx="2278902" cy="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3EAEA21-8321-4B1B-953A-23BA946AAA2C}"/>
              </a:ext>
            </a:extLst>
          </p:cNvPr>
          <p:cNvCxnSpPr>
            <a:cxnSpLocks/>
          </p:cNvCxnSpPr>
          <p:nvPr/>
        </p:nvCxnSpPr>
        <p:spPr>
          <a:xfrm flipH="1">
            <a:off x="6238754" y="2937233"/>
            <a:ext cx="2232280" cy="5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698588A-DD51-4711-A9A9-C6BC58D52A92}"/>
              </a:ext>
            </a:extLst>
          </p:cNvPr>
          <p:cNvSpPr txBox="1"/>
          <p:nvPr/>
        </p:nvSpPr>
        <p:spPr>
          <a:xfrm>
            <a:off x="2527857" y="314868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회원가입정보 저장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6E5D1D-4291-4A80-951A-6361CAE4FAEA}"/>
              </a:ext>
            </a:extLst>
          </p:cNvPr>
          <p:cNvSpPr txBox="1"/>
          <p:nvPr/>
        </p:nvSpPr>
        <p:spPr>
          <a:xfrm>
            <a:off x="2514544" y="2698516"/>
            <a:ext cx="183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저장된 회원분석 정보 전달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AD9A4AE-61F7-4EC3-AF93-9A9CB71B9257}"/>
              </a:ext>
            </a:extLst>
          </p:cNvPr>
          <p:cNvSpPr txBox="1"/>
          <p:nvPr/>
        </p:nvSpPr>
        <p:spPr>
          <a:xfrm>
            <a:off x="4899163" y="3372104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웹서비스 구현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545956-7697-4244-9BE3-9FB4910F7243}"/>
              </a:ext>
            </a:extLst>
          </p:cNvPr>
          <p:cNvSpPr txBox="1"/>
          <p:nvPr/>
        </p:nvSpPr>
        <p:spPr>
          <a:xfrm>
            <a:off x="6449533" y="2641499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 대시보드 구현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913174-6736-4D01-9CC6-AB50861035FE}"/>
              </a:ext>
            </a:extLst>
          </p:cNvPr>
          <p:cNvSpPr txBox="1"/>
          <p:nvPr/>
        </p:nvSpPr>
        <p:spPr>
          <a:xfrm>
            <a:off x="6644989" y="3133466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저장정보 전달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C8AFED-19C9-4AAA-9086-30E02B73A707}"/>
              </a:ext>
            </a:extLst>
          </p:cNvPr>
          <p:cNvSpPr/>
          <p:nvPr/>
        </p:nvSpPr>
        <p:spPr>
          <a:xfrm>
            <a:off x="692209" y="1679802"/>
            <a:ext cx="10075492" cy="510556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38" name="Picture 14" descr="post-thumbnail">
            <a:extLst>
              <a:ext uri="{FF2B5EF4-FFF2-40B4-BE49-F238E27FC236}">
                <a16:creationId xmlns:a16="http://schemas.microsoft.com/office/drawing/2014/main" id="{0683B6DC-0A2E-4BE7-A3C7-C0898D4C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89" y="1145244"/>
            <a:ext cx="1876411" cy="119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4BF96AF-1A51-41B2-8439-D67B9D97E6C9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64C003-082B-4238-BE72-8F9E3B2A301B}"/>
              </a:ext>
            </a:extLst>
          </p:cNvPr>
          <p:cNvCxnSpPr>
            <a:cxnSpLocks/>
          </p:cNvCxnSpPr>
          <p:nvPr/>
        </p:nvCxnSpPr>
        <p:spPr>
          <a:xfrm flipV="1">
            <a:off x="2516925" y="3126428"/>
            <a:ext cx="2073264" cy="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FC56B8-61D6-4153-8C67-C1E78C1663F4}"/>
              </a:ext>
            </a:extLst>
          </p:cNvPr>
          <p:cNvCxnSpPr>
            <a:cxnSpLocks/>
          </p:cNvCxnSpPr>
          <p:nvPr/>
        </p:nvCxnSpPr>
        <p:spPr>
          <a:xfrm flipH="1">
            <a:off x="2467924" y="2968980"/>
            <a:ext cx="2122265" cy="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9A73D5-DC63-43C6-BD1A-A5960E8225E3}"/>
              </a:ext>
            </a:extLst>
          </p:cNvPr>
          <p:cNvCxnSpPr>
            <a:cxnSpLocks/>
            <a:stCxn id="1028" idx="2"/>
            <a:endCxn id="1030" idx="0"/>
          </p:cNvCxnSpPr>
          <p:nvPr/>
        </p:nvCxnSpPr>
        <p:spPr>
          <a:xfrm>
            <a:off x="1664661" y="3707346"/>
            <a:ext cx="2473" cy="1470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B8FADF-1956-438C-9025-30A44E23DABA}"/>
              </a:ext>
            </a:extLst>
          </p:cNvPr>
          <p:cNvSpPr txBox="1"/>
          <p:nvPr/>
        </p:nvSpPr>
        <p:spPr>
          <a:xfrm>
            <a:off x="793510" y="4126568"/>
            <a:ext cx="109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MySQL DB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전달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6891F4-9670-46B4-B342-7502348591AE}"/>
              </a:ext>
            </a:extLst>
          </p:cNvPr>
          <p:cNvSpPr/>
          <p:nvPr/>
        </p:nvSpPr>
        <p:spPr>
          <a:xfrm>
            <a:off x="164338" y="1083475"/>
            <a:ext cx="2382238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아키텍처 프로세스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29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9146663" cy="584775"/>
              <a:chOff x="119542" y="258495"/>
              <a:chExt cx="9146663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4961316" cy="446276"/>
                <a:chOff x="6138999" y="326350"/>
                <a:chExt cx="4961316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8" y="326350"/>
                  <a:ext cx="178521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139C9C4-A254-4578-B1C6-EC039CEC3A48}"/>
                    </a:ext>
                  </a:extLst>
                </p:cNvPr>
                <p:cNvSpPr txBox="1"/>
                <p:nvPr/>
              </p:nvSpPr>
              <p:spPr>
                <a:xfrm>
                  <a:off x="9761239" y="326350"/>
                  <a:ext cx="133907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ELK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구축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4BF96AF-1A51-41B2-8439-D67B9D97E6C9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9F49AF-7DEE-4368-96D9-8A12AEB788BB}"/>
              </a:ext>
            </a:extLst>
          </p:cNvPr>
          <p:cNvSpPr/>
          <p:nvPr/>
        </p:nvSpPr>
        <p:spPr>
          <a:xfrm>
            <a:off x="1086528" y="2018097"/>
            <a:ext cx="4013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nutrition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accounts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│   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migrations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│   └──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│       └──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accounts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food_img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nutrition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static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│   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components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│   └──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upload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  　├──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detection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(YOLO)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  　└──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templates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     　 └──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upload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88615BB1-FECD-4F58-8A6E-8EC46BC0A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749" y="2018098"/>
            <a:ext cx="3104632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bootstrap4==0.1.0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charset-normalizer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==2.0.7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==3.2.9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django-bootstrap4==21.1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django-environ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==0.8.1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jquery-alchemy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==0.0.7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mysqlclient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==2.0.3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opencv-python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==4.5.4.58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Pillow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==8.4.0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pycparser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==2.21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pyparsing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==3.0.5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soupsieve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==2.3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SQLAlchemy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==1.4.26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SQLAlchemy-Utils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==0.37.9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sqlparse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==0.4.2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사각형: 둥근 모서리 38">
            <a:extLst>
              <a:ext uri="{FF2B5EF4-FFF2-40B4-BE49-F238E27FC236}">
                <a16:creationId xmlns:a16="http://schemas.microsoft.com/office/drawing/2014/main" id="{F6FC5988-E915-4747-A6AE-BA575E0CBD9E}"/>
              </a:ext>
            </a:extLst>
          </p:cNvPr>
          <p:cNvSpPr/>
          <p:nvPr/>
        </p:nvSpPr>
        <p:spPr>
          <a:xfrm>
            <a:off x="692209" y="1580742"/>
            <a:ext cx="10075492" cy="5105565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1789C6-3BD3-496E-B6F4-709E7EA6B669}"/>
              </a:ext>
            </a:extLst>
          </p:cNvPr>
          <p:cNvSpPr/>
          <p:nvPr/>
        </p:nvSpPr>
        <p:spPr>
          <a:xfrm>
            <a:off x="692209" y="1017293"/>
            <a:ext cx="4185348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 App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디렉토리 구조 및 </a:t>
            </a:r>
            <a:r>
              <a:rPr lang="ko-KR" altLang="en-US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버전관리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97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21982" cy="584775"/>
              <a:chOff x="119542" y="258495"/>
              <a:chExt cx="782198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36635" cy="446276"/>
                <a:chOff x="6138999" y="326350"/>
                <a:chExt cx="363663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8" y="326350"/>
                  <a:ext cx="178521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E6BA60-05CD-4097-B37F-5837D6528EEC}"/>
              </a:ext>
            </a:extLst>
          </p:cNvPr>
          <p:cNvGrpSpPr/>
          <p:nvPr/>
        </p:nvGrpSpPr>
        <p:grpSpPr>
          <a:xfrm>
            <a:off x="2030136" y="3815814"/>
            <a:ext cx="182948" cy="1081258"/>
            <a:chOff x="1862356" y="3815814"/>
            <a:chExt cx="182948" cy="108125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652A96-4B14-463F-9855-9593D7FD0C03}"/>
                </a:ext>
              </a:extLst>
            </p:cNvPr>
            <p:cNvCxnSpPr>
              <a:cxnSpLocks/>
            </p:cNvCxnSpPr>
            <p:nvPr/>
          </p:nvCxnSpPr>
          <p:spPr>
            <a:xfrm>
              <a:off x="1954635" y="3815814"/>
              <a:ext cx="0" cy="1081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8F02AAE-DFCF-46D6-B485-6E5BDF895FB1}"/>
                </a:ext>
              </a:extLst>
            </p:cNvPr>
            <p:cNvCxnSpPr/>
            <p:nvPr/>
          </p:nvCxnSpPr>
          <p:spPr>
            <a:xfrm>
              <a:off x="1862356" y="3926048"/>
              <a:ext cx="181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BE6302B-54A5-49AB-A4AD-0E7E386EC5D0}"/>
                </a:ext>
              </a:extLst>
            </p:cNvPr>
            <p:cNvCxnSpPr/>
            <p:nvPr/>
          </p:nvCxnSpPr>
          <p:spPr>
            <a:xfrm>
              <a:off x="1863966" y="4816679"/>
              <a:ext cx="181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093E6C0-7BF9-43E2-981C-97E38BE8D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147190"/>
              </p:ext>
            </p:extLst>
          </p:nvPr>
        </p:nvGraphicFramePr>
        <p:xfrm>
          <a:off x="5108896" y="2141319"/>
          <a:ext cx="2935215" cy="1061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3831">
                  <a:extLst>
                    <a:ext uri="{9D8B030D-6E8A-4147-A177-3AD203B41FA5}">
                      <a16:colId xmlns:a16="http://schemas.microsoft.com/office/drawing/2014/main" val="3656893359"/>
                    </a:ext>
                  </a:extLst>
                </a:gridCol>
                <a:gridCol w="836197">
                  <a:extLst>
                    <a:ext uri="{9D8B030D-6E8A-4147-A177-3AD203B41FA5}">
                      <a16:colId xmlns:a16="http://schemas.microsoft.com/office/drawing/2014/main" val="3294726412"/>
                    </a:ext>
                  </a:extLst>
                </a:gridCol>
                <a:gridCol w="805343">
                  <a:extLst>
                    <a:ext uri="{9D8B030D-6E8A-4147-A177-3AD203B41FA5}">
                      <a16:colId xmlns:a16="http://schemas.microsoft.com/office/drawing/2014/main" val="2920610496"/>
                    </a:ext>
                  </a:extLst>
                </a:gridCol>
                <a:gridCol w="729844">
                  <a:extLst>
                    <a:ext uri="{9D8B030D-6E8A-4147-A177-3AD203B41FA5}">
                      <a16:colId xmlns:a16="http://schemas.microsoft.com/office/drawing/2014/main" val="427613803"/>
                    </a:ext>
                  </a:extLst>
                </a:gridCol>
              </a:tblGrid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사용자 업로드 정보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752985"/>
                  </a:ext>
                </a:extLst>
              </a:tr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USER_UPLOAD_INFO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447183"/>
                  </a:ext>
                </a:extLst>
              </a:tr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물리명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데이터타입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KEY</a:t>
                      </a:r>
                      <a:r>
                        <a:rPr lang="ko-KR" altLang="en-US" sz="800" u="none" strike="noStrike" dirty="0">
                          <a:effectLst/>
                        </a:rPr>
                        <a:t>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16300"/>
                  </a:ext>
                </a:extLst>
              </a:tr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업로드번호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PRIMARY KEY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3868015"/>
                  </a:ext>
                </a:extLst>
              </a:tr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사용자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ID(USER)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55166916"/>
                  </a:ext>
                </a:extLst>
              </a:tr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식사구분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MEALTIMES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VARCHAR(20)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47303622"/>
                  </a:ext>
                </a:extLst>
              </a:tr>
              <a:tr h="1746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이미지경로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IMAGE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VARCHAR(200)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28855408"/>
                  </a:ext>
                </a:extLst>
              </a:tr>
              <a:tr h="1131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생성일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CREATE_DT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85950594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712511-7C7E-4C20-A489-A635DC65FB53}"/>
              </a:ext>
            </a:extLst>
          </p:cNvPr>
          <p:cNvGrpSpPr/>
          <p:nvPr/>
        </p:nvGrpSpPr>
        <p:grpSpPr>
          <a:xfrm>
            <a:off x="3717421" y="2644688"/>
            <a:ext cx="1387979" cy="149312"/>
            <a:chOff x="3717421" y="2644688"/>
            <a:chExt cx="1387979" cy="14931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8EA6379-FC37-492A-9999-1F1D0B64B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7421" y="2711392"/>
              <a:ext cx="12099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78CDE25-57E6-4528-82B9-715E1ECF9AA6}"/>
                </a:ext>
              </a:extLst>
            </p:cNvPr>
            <p:cNvSpPr/>
            <p:nvPr/>
          </p:nvSpPr>
          <p:spPr>
            <a:xfrm>
              <a:off x="4933073" y="2673508"/>
              <a:ext cx="79200" cy="8280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8B3E82E-BC0A-4E5E-AACD-538C2757418E}"/>
                </a:ext>
              </a:extLst>
            </p:cNvPr>
            <p:cNvCxnSpPr>
              <a:stCxn id="22" idx="6"/>
            </p:cNvCxnSpPr>
            <p:nvPr/>
          </p:nvCxnSpPr>
          <p:spPr>
            <a:xfrm flipV="1">
              <a:off x="5012273" y="2711392"/>
              <a:ext cx="93127" cy="35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50FC203-19FB-4151-86A0-5B442B509562}"/>
                </a:ext>
              </a:extLst>
            </p:cNvPr>
            <p:cNvCxnSpPr/>
            <p:nvPr/>
          </p:nvCxnSpPr>
          <p:spPr>
            <a:xfrm>
              <a:off x="5012273" y="2644688"/>
              <a:ext cx="0" cy="146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622638D-0ECD-4E42-868B-98C89E4BA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9573" y="2644746"/>
              <a:ext cx="86839" cy="76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B410BBF-5D54-444B-9BCD-19F61E3FBB21}"/>
                </a:ext>
              </a:extLst>
            </p:cNvPr>
            <p:cNvCxnSpPr>
              <a:cxnSpLocks/>
            </p:cNvCxnSpPr>
            <p:nvPr/>
          </p:nvCxnSpPr>
          <p:spPr>
            <a:xfrm>
              <a:off x="5012273" y="2714908"/>
              <a:ext cx="86839" cy="790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158C747-0DC4-45A7-A981-2F408041F41C}"/>
              </a:ext>
            </a:extLst>
          </p:cNvPr>
          <p:cNvCxnSpPr>
            <a:cxnSpLocks/>
          </p:cNvCxnSpPr>
          <p:nvPr/>
        </p:nvCxnSpPr>
        <p:spPr>
          <a:xfrm>
            <a:off x="6576503" y="3321013"/>
            <a:ext cx="0" cy="1451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D579DDF-8A03-493C-BCBB-03FE7CAF3AF5}"/>
              </a:ext>
            </a:extLst>
          </p:cNvPr>
          <p:cNvCxnSpPr>
            <a:cxnSpLocks/>
          </p:cNvCxnSpPr>
          <p:nvPr/>
        </p:nvCxnSpPr>
        <p:spPr>
          <a:xfrm>
            <a:off x="6483760" y="4655890"/>
            <a:ext cx="17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D9C4B2A-CA82-4D5D-8CB2-8F89EAC4E113}"/>
              </a:ext>
            </a:extLst>
          </p:cNvPr>
          <p:cNvCxnSpPr/>
          <p:nvPr/>
        </p:nvCxnSpPr>
        <p:spPr>
          <a:xfrm flipH="1">
            <a:off x="6492149" y="4655890"/>
            <a:ext cx="84354" cy="116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7043500-DBA4-40CB-A549-0511068F9E6F}"/>
              </a:ext>
            </a:extLst>
          </p:cNvPr>
          <p:cNvCxnSpPr>
            <a:cxnSpLocks/>
          </p:cNvCxnSpPr>
          <p:nvPr/>
        </p:nvCxnSpPr>
        <p:spPr>
          <a:xfrm>
            <a:off x="6586290" y="4665677"/>
            <a:ext cx="74105" cy="11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8228DC5-F298-480D-A853-F533D355AB98}"/>
              </a:ext>
            </a:extLst>
          </p:cNvPr>
          <p:cNvGrpSpPr/>
          <p:nvPr/>
        </p:nvGrpSpPr>
        <p:grpSpPr>
          <a:xfrm>
            <a:off x="8052590" y="5317915"/>
            <a:ext cx="843010" cy="151389"/>
            <a:chOff x="8052590" y="5317915"/>
            <a:chExt cx="843010" cy="151389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85B59F4-970A-423E-A91D-C4D8E8150BBB}"/>
                </a:ext>
              </a:extLst>
            </p:cNvPr>
            <p:cNvSpPr/>
            <p:nvPr/>
          </p:nvSpPr>
          <p:spPr>
            <a:xfrm>
              <a:off x="8157948" y="5352016"/>
              <a:ext cx="79200" cy="8280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9EE1941-09A7-4DE8-BFB8-407B67AE1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2590" y="5398289"/>
              <a:ext cx="93127" cy="35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651DFEA3-B547-4771-8831-B11513D0B06D}"/>
                </a:ext>
              </a:extLst>
            </p:cNvPr>
            <p:cNvCxnSpPr/>
            <p:nvPr/>
          </p:nvCxnSpPr>
          <p:spPr>
            <a:xfrm>
              <a:off x="8153258" y="5323196"/>
              <a:ext cx="0" cy="146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61884B9-098B-4248-B42E-031DCCB60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446" y="5390366"/>
              <a:ext cx="86839" cy="76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305539B-B3ED-42F2-883A-FC8B8A27FB67}"/>
                </a:ext>
              </a:extLst>
            </p:cNvPr>
            <p:cNvCxnSpPr>
              <a:cxnSpLocks/>
            </p:cNvCxnSpPr>
            <p:nvPr/>
          </p:nvCxnSpPr>
          <p:spPr>
            <a:xfrm>
              <a:off x="8069368" y="5317915"/>
              <a:ext cx="86839" cy="790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AE9EC4B1-10F0-47A8-A018-7E9B5ED34C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9600" y="5394121"/>
              <a:ext cx="666000" cy="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1C23B4D-93B3-4C62-8C62-4C6F1B705A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0DCA58-83B0-4CAD-B785-FDBC2A3AFD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8E009E0D-1AFD-4CEA-A80B-1EC553835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80384"/>
              </p:ext>
            </p:extLst>
          </p:nvPr>
        </p:nvGraphicFramePr>
        <p:xfrm>
          <a:off x="554527" y="1906427"/>
          <a:ext cx="3162893" cy="20354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7879">
                  <a:extLst>
                    <a:ext uri="{9D8B030D-6E8A-4147-A177-3AD203B41FA5}">
                      <a16:colId xmlns:a16="http://schemas.microsoft.com/office/drawing/2014/main" val="3098363898"/>
                    </a:ext>
                  </a:extLst>
                </a:gridCol>
                <a:gridCol w="935845">
                  <a:extLst>
                    <a:ext uri="{9D8B030D-6E8A-4147-A177-3AD203B41FA5}">
                      <a16:colId xmlns:a16="http://schemas.microsoft.com/office/drawing/2014/main" val="4115844786"/>
                    </a:ext>
                  </a:extLst>
                </a:gridCol>
                <a:gridCol w="835900">
                  <a:extLst>
                    <a:ext uri="{9D8B030D-6E8A-4147-A177-3AD203B41FA5}">
                      <a16:colId xmlns:a16="http://schemas.microsoft.com/office/drawing/2014/main" val="3362786238"/>
                    </a:ext>
                  </a:extLst>
                </a:gridCol>
                <a:gridCol w="663269">
                  <a:extLst>
                    <a:ext uri="{9D8B030D-6E8A-4147-A177-3AD203B41FA5}">
                      <a16:colId xmlns:a16="http://schemas.microsoft.com/office/drawing/2014/main" val="989986300"/>
                    </a:ext>
                  </a:extLst>
                </a:gridCol>
              </a:tblGrid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사용자기본정보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9884209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USERS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55511482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물리명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KEY</a:t>
                      </a:r>
                      <a:r>
                        <a:rPr lang="ko-KR" altLang="en-US" sz="800" u="none" strike="noStrike" dirty="0">
                          <a:effectLst/>
                        </a:rPr>
                        <a:t>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24402"/>
                  </a:ext>
                </a:extLst>
              </a:tr>
              <a:tr h="636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PRIMARY KEY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823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사용자</a:t>
                      </a:r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USER_ID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VARCHAR(20)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64608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영양소코드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N_CODE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VARCHAR(50)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FOREIGN KEY</a:t>
                      </a:r>
                      <a:endParaRPr lang="en-US" sz="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957524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사용자</a:t>
                      </a:r>
                      <a:r>
                        <a:rPr lang="en-US" sz="800" u="none" strike="noStrike" dirty="0">
                          <a:effectLst/>
                        </a:rPr>
                        <a:t>PW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PASSWORD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VARCHAR(128)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347419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이름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252054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HEIGHT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98657"/>
                  </a:ext>
                </a:extLst>
              </a:tr>
              <a:tr h="1266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체중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WEIGHT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549904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연령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AGE_CATEGORY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48936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성별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GENDER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01440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활동량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ACTIVITY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336914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적정열량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PROPER_CAL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13896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생성일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CREATE_DT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30052"/>
                  </a:ext>
                </a:extLst>
              </a:tr>
              <a:tr h="12733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마지막로그인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LAST_LOGIN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DATETIME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042754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081AA4D-A916-48D0-8A09-3C4A88E09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92858"/>
              </p:ext>
            </p:extLst>
          </p:nvPr>
        </p:nvGraphicFramePr>
        <p:xfrm>
          <a:off x="646806" y="4897072"/>
          <a:ext cx="2939360" cy="1277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5515">
                  <a:extLst>
                    <a:ext uri="{9D8B030D-6E8A-4147-A177-3AD203B41FA5}">
                      <a16:colId xmlns:a16="http://schemas.microsoft.com/office/drawing/2014/main" val="181713579"/>
                    </a:ext>
                  </a:extLst>
                </a:gridCol>
                <a:gridCol w="925089">
                  <a:extLst>
                    <a:ext uri="{9D8B030D-6E8A-4147-A177-3AD203B41FA5}">
                      <a16:colId xmlns:a16="http://schemas.microsoft.com/office/drawing/2014/main" val="703315596"/>
                    </a:ext>
                  </a:extLst>
                </a:gridCol>
                <a:gridCol w="698537">
                  <a:extLst>
                    <a:ext uri="{9D8B030D-6E8A-4147-A177-3AD203B41FA5}">
                      <a16:colId xmlns:a16="http://schemas.microsoft.com/office/drawing/2014/main" val="1207994231"/>
                    </a:ext>
                  </a:extLst>
                </a:gridCol>
                <a:gridCol w="670219">
                  <a:extLst>
                    <a:ext uri="{9D8B030D-6E8A-4147-A177-3AD203B41FA5}">
                      <a16:colId xmlns:a16="http://schemas.microsoft.com/office/drawing/2014/main" val="3036382751"/>
                    </a:ext>
                  </a:extLst>
                </a:gridCol>
              </a:tblGrid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영양소 섭취기준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36974467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NUTRI_STANDARD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57458577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KEY</a:t>
                      </a:r>
                      <a:r>
                        <a:rPr lang="ko-KR" altLang="en-US" sz="800" u="none" strike="noStrike" dirty="0">
                          <a:effectLst/>
                        </a:rPr>
                        <a:t>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946322"/>
                  </a:ext>
                </a:extLst>
              </a:tr>
              <a:tr h="13728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영양소코드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PRIMARY KEY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65338071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연령구분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AGE_CATEGORY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60481903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탄수화물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CARB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DOUBLE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5863081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단백질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PROT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96876691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지방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65678301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나트륨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SODIUM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37293845"/>
                  </a:ext>
                </a:extLst>
              </a:tr>
              <a:tr h="1136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성별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GENDER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INT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245198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3A809FA-6061-435F-BF26-9A19F02B5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78320"/>
              </p:ext>
            </p:extLst>
          </p:nvPr>
        </p:nvGraphicFramePr>
        <p:xfrm>
          <a:off x="5251512" y="4780995"/>
          <a:ext cx="2817766" cy="16468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1037">
                  <a:extLst>
                    <a:ext uri="{9D8B030D-6E8A-4147-A177-3AD203B41FA5}">
                      <a16:colId xmlns:a16="http://schemas.microsoft.com/office/drawing/2014/main" val="920339168"/>
                    </a:ext>
                  </a:extLst>
                </a:gridCol>
                <a:gridCol w="704677">
                  <a:extLst>
                    <a:ext uri="{9D8B030D-6E8A-4147-A177-3AD203B41FA5}">
                      <a16:colId xmlns:a16="http://schemas.microsoft.com/office/drawing/2014/main" val="2316801416"/>
                    </a:ext>
                  </a:extLst>
                </a:gridCol>
                <a:gridCol w="848988">
                  <a:extLst>
                    <a:ext uri="{9D8B030D-6E8A-4147-A177-3AD203B41FA5}">
                      <a16:colId xmlns:a16="http://schemas.microsoft.com/office/drawing/2014/main" val="3797292577"/>
                    </a:ext>
                  </a:extLst>
                </a:gridCol>
                <a:gridCol w="713064">
                  <a:extLst>
                    <a:ext uri="{9D8B030D-6E8A-4147-A177-3AD203B41FA5}">
                      <a16:colId xmlns:a16="http://schemas.microsoft.com/office/drawing/2014/main" val="4262933524"/>
                    </a:ext>
                  </a:extLst>
                </a:gridCol>
              </a:tblGrid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예측결과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033270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UPLOAD_RESULT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723371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물리명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KEY</a:t>
                      </a:r>
                      <a:r>
                        <a:rPr lang="ko-KR" altLang="en-US" sz="800" u="none" strike="noStrike" dirty="0">
                          <a:effectLst/>
                        </a:rPr>
                        <a:t>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4804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결과번호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VARCHAR(15)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PRIMARY KEY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8829241"/>
                  </a:ext>
                </a:extLst>
              </a:tr>
              <a:tr h="63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음식코드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ID(FOOD)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FOREIGN KEY</a:t>
                      </a:r>
                      <a:endParaRPr lang="en-US" altLang="ko-KR" sz="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77363293"/>
                  </a:ext>
                </a:extLst>
              </a:tr>
              <a:tr h="63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ID(USER)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FOREIGN KEY</a:t>
                      </a:r>
                      <a:endParaRPr lang="en-US" altLang="ko-KR" sz="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64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ID(UPLOAD)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FOREIGN KEY</a:t>
                      </a:r>
                      <a:endParaRPr lang="en-US" altLang="ko-KR" sz="8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06883095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탄수화물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CARB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88208368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단백질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PROT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211424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지방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34872826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나트륨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SODIUM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DOUBLE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08328315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섭취량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AMT_SERVE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DOUBLE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26523532"/>
                  </a:ext>
                </a:extLst>
              </a:tr>
              <a:tr h="1161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먹은날짜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EATEN_DT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DATET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07661702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C5A72EA2-BD44-48D2-B221-D05F5D55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72032"/>
              </p:ext>
            </p:extLst>
          </p:nvPr>
        </p:nvGraphicFramePr>
        <p:xfrm>
          <a:off x="8886815" y="4717653"/>
          <a:ext cx="2935216" cy="1520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540">
                  <a:extLst>
                    <a:ext uri="{9D8B030D-6E8A-4147-A177-3AD203B41FA5}">
                      <a16:colId xmlns:a16="http://schemas.microsoft.com/office/drawing/2014/main" val="2946845519"/>
                    </a:ext>
                  </a:extLst>
                </a:gridCol>
                <a:gridCol w="751342">
                  <a:extLst>
                    <a:ext uri="{9D8B030D-6E8A-4147-A177-3AD203B41FA5}">
                      <a16:colId xmlns:a16="http://schemas.microsoft.com/office/drawing/2014/main" val="299195026"/>
                    </a:ext>
                  </a:extLst>
                </a:gridCol>
                <a:gridCol w="842489">
                  <a:extLst>
                    <a:ext uri="{9D8B030D-6E8A-4147-A177-3AD203B41FA5}">
                      <a16:colId xmlns:a16="http://schemas.microsoft.com/office/drawing/2014/main" val="714783178"/>
                    </a:ext>
                  </a:extLst>
                </a:gridCol>
                <a:gridCol w="773845">
                  <a:extLst>
                    <a:ext uri="{9D8B030D-6E8A-4147-A177-3AD203B41FA5}">
                      <a16:colId xmlns:a16="http://schemas.microsoft.com/office/drawing/2014/main" val="1470131470"/>
                    </a:ext>
                  </a:extLst>
                </a:gridCol>
              </a:tblGrid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음식영양정보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17976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FOOD_BIO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15423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물리명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데이터타입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KEY</a:t>
                      </a:r>
                      <a:r>
                        <a:rPr lang="ko-KR" altLang="en-US" sz="800" u="none" strike="noStrike" dirty="0">
                          <a:effectLst/>
                        </a:rPr>
                        <a:t>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54581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음식코드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FOOD_ID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VARCHAR(100)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PRIMARY KEY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89025845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음식명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FOOD_NM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VARCHAR(100)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96206277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칼로리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48373624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탄수화물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CARB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74002698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단백질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PROT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41137836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지방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40882663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나트륨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SODIUM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7219203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회제공량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AMT_SERVE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FLOAT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11005451"/>
                  </a:ext>
                </a:extLst>
              </a:tr>
              <a:tr h="1106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수정일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UPDATE_DT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DATETIME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35171320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E29EAEEE-1C21-4414-9CC9-32CF8ED7BDFF}"/>
              </a:ext>
            </a:extLst>
          </p:cNvPr>
          <p:cNvSpPr/>
          <p:nvPr/>
        </p:nvSpPr>
        <p:spPr>
          <a:xfrm>
            <a:off x="164337" y="1083475"/>
            <a:ext cx="2746011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 설계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(MySQL)</a:t>
            </a:r>
          </a:p>
        </p:txBody>
      </p:sp>
    </p:spTree>
    <p:extLst>
      <p:ext uri="{BB962C8B-B14F-4D97-AF65-F5344CB8AC3E}">
        <p14:creationId xmlns:p14="http://schemas.microsoft.com/office/powerpoint/2010/main" val="173224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855626-B5F0-44D8-81B3-C81C91725E84}"/>
              </a:ext>
            </a:extLst>
          </p:cNvPr>
          <p:cNvSpPr txBox="1"/>
          <p:nvPr/>
        </p:nvSpPr>
        <p:spPr>
          <a:xfrm>
            <a:off x="480097" y="1792286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Main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83E806-E21A-47BB-AFBE-864E51349E0A}"/>
              </a:ext>
            </a:extLst>
          </p:cNvPr>
          <p:cNvSpPr txBox="1"/>
          <p:nvPr/>
        </p:nvSpPr>
        <p:spPr>
          <a:xfrm>
            <a:off x="6129556" y="1792285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Login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2F6B331-179B-432A-8A1C-1B5A093E5BE7}"/>
              </a:ext>
            </a:extLst>
          </p:cNvPr>
          <p:cNvCxnSpPr/>
          <p:nvPr/>
        </p:nvCxnSpPr>
        <p:spPr>
          <a:xfrm>
            <a:off x="4364510" y="2566894"/>
            <a:ext cx="1686187" cy="0"/>
          </a:xfrm>
          <a:prstGeom prst="straightConnector1">
            <a:avLst/>
          </a:prstGeom>
          <a:ln w="76200">
            <a:solidFill>
              <a:srgbClr val="F373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ED03CA6-8794-46AD-B3EA-6360117E9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" t="7116" r="51012" b="18175"/>
          <a:stretch/>
        </p:blipFill>
        <p:spPr>
          <a:xfrm>
            <a:off x="849627" y="2174068"/>
            <a:ext cx="4133970" cy="36527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66BCF0-AB53-4C9D-A93F-4670F1D48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0"/>
          <a:stretch/>
        </p:blipFill>
        <p:spPr>
          <a:xfrm>
            <a:off x="6377124" y="2125157"/>
            <a:ext cx="3678994" cy="343333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1D4C37-641E-4535-8CF3-929DDCF11636}"/>
              </a:ext>
            </a:extLst>
          </p:cNvPr>
          <p:cNvCxnSpPr>
            <a:cxnSpLocks/>
          </p:cNvCxnSpPr>
          <p:nvPr/>
        </p:nvCxnSpPr>
        <p:spPr>
          <a:xfrm>
            <a:off x="9829958" y="2330450"/>
            <a:ext cx="15484" cy="7101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C1082F-E6A5-4932-B0D3-170EF3515813}"/>
              </a:ext>
            </a:extLst>
          </p:cNvPr>
          <p:cNvSpPr txBox="1"/>
          <p:nvPr/>
        </p:nvSpPr>
        <p:spPr>
          <a:xfrm>
            <a:off x="8890325" y="3084108"/>
            <a:ext cx="1572866" cy="829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회원이 아니면</a:t>
            </a:r>
            <a:endParaRPr lang="en-US" altLang="ko-KR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Sign Up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버튼을 클릭 후</a:t>
            </a:r>
            <a:r>
              <a: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 화면으로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C03BF7-343A-4265-964A-475B36CDC959}"/>
              </a:ext>
            </a:extLst>
          </p:cNvPr>
          <p:cNvSpPr/>
          <p:nvPr/>
        </p:nvSpPr>
        <p:spPr>
          <a:xfrm>
            <a:off x="4374037" y="2984706"/>
            <a:ext cx="335332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미로그인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사진 업로드 후,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NEXT(POST)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요청하게 되면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`</a:t>
            </a:r>
            <a:r>
              <a:rPr lang="ko-KR" altLang="en-US" sz="1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Decorator</a:t>
            </a:r>
            <a:r>
              <a:rPr lang="ko-KR" altLang="en-US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` 에 따라 로그인 페이지로 이동 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87D811-44BE-4BA1-ADF6-3E7EFFB20C80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6050697" y="3838786"/>
            <a:ext cx="0" cy="7092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3AA6B809-486E-4FA2-95AC-D377DFCF5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3" t="15940" r="9546" b="41478"/>
          <a:stretch/>
        </p:blipFill>
        <p:spPr>
          <a:xfrm>
            <a:off x="4228312" y="4548042"/>
            <a:ext cx="3644769" cy="114523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E6E70E-5545-4A42-A387-6B4634ED1CD3}"/>
              </a:ext>
            </a:extLst>
          </p:cNvPr>
          <p:cNvSpPr/>
          <p:nvPr/>
        </p:nvSpPr>
        <p:spPr>
          <a:xfrm>
            <a:off x="4277245" y="4652825"/>
            <a:ext cx="3022986" cy="235490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ED6301-4328-46E7-B83B-15A9F2976A89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94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B3A7C4-33B7-423A-992D-29709262037D}"/>
              </a:ext>
            </a:extLst>
          </p:cNvPr>
          <p:cNvSpPr txBox="1"/>
          <p:nvPr/>
        </p:nvSpPr>
        <p:spPr>
          <a:xfrm>
            <a:off x="707037" y="1774192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3-1.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회원가입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6A442A8-FBF9-446C-8AF2-15D5E5D6D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7588" r="1924" b="4827"/>
          <a:stretch/>
        </p:blipFill>
        <p:spPr>
          <a:xfrm>
            <a:off x="795339" y="2110938"/>
            <a:ext cx="3165476" cy="298767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102C61-845D-4E64-A201-35838ADD10EF}"/>
              </a:ext>
            </a:extLst>
          </p:cNvPr>
          <p:cNvSpPr/>
          <p:nvPr/>
        </p:nvSpPr>
        <p:spPr>
          <a:xfrm>
            <a:off x="6874311" y="4691818"/>
            <a:ext cx="591891" cy="215742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857FBF3-B64B-4BFE-AC6F-4E145BF34117}"/>
              </a:ext>
            </a:extLst>
          </p:cNvPr>
          <p:cNvCxnSpPr>
            <a:cxnSpLocks/>
          </p:cNvCxnSpPr>
          <p:nvPr/>
        </p:nvCxnSpPr>
        <p:spPr>
          <a:xfrm flipV="1">
            <a:off x="7466202" y="3706650"/>
            <a:ext cx="1569552" cy="10930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01EDDC29-DDAE-4CFA-9160-BAAA1918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9" t="19087" r="7532" b="21243"/>
          <a:stretch/>
        </p:blipFill>
        <p:spPr>
          <a:xfrm>
            <a:off x="4793861" y="1675110"/>
            <a:ext cx="4056550" cy="10590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15BEE7-C88C-43E9-9B12-D3EC7BA24C3F}"/>
              </a:ext>
            </a:extLst>
          </p:cNvPr>
          <p:cNvSpPr/>
          <p:nvPr/>
        </p:nvSpPr>
        <p:spPr>
          <a:xfrm>
            <a:off x="4793861" y="1447865"/>
            <a:ext cx="20104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✔비밀번호 검증 후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중복체크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진행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59463C7-F03A-487F-8A2C-C59A4694E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6" t="7994" r="5994" b="9593"/>
          <a:stretch/>
        </p:blipFill>
        <p:spPr>
          <a:xfrm>
            <a:off x="4793861" y="3093363"/>
            <a:ext cx="5344682" cy="341265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7ED994-6456-4509-89CC-75FBF765BAF5}"/>
              </a:ext>
            </a:extLst>
          </p:cNvPr>
          <p:cNvSpPr/>
          <p:nvPr/>
        </p:nvSpPr>
        <p:spPr>
          <a:xfrm>
            <a:off x="4793861" y="2816482"/>
            <a:ext cx="5415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✔유저 성별에 따른 키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몸무게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활동량으로 기초대사량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(USERS__PROPER_CAL)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 후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749CA-4D03-4157-9DA6-9F4396A38818}"/>
              </a:ext>
            </a:extLst>
          </p:cNvPr>
          <p:cNvSpPr/>
          <p:nvPr/>
        </p:nvSpPr>
        <p:spPr>
          <a:xfrm>
            <a:off x="5234204" y="4118726"/>
            <a:ext cx="4176495" cy="1294250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04392E-D2FE-41E6-B346-5BB6A244E929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71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D14AC83-90F7-4F06-A347-E7DB98C8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97" y="2051191"/>
            <a:ext cx="4175766" cy="4397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E8151B-D7ED-4488-B666-33F15097E25D}"/>
              </a:ext>
            </a:extLst>
          </p:cNvPr>
          <p:cNvSpPr txBox="1"/>
          <p:nvPr/>
        </p:nvSpPr>
        <p:spPr>
          <a:xfrm>
            <a:off x="707037" y="1774192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3-2.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회원정보 확인 및 수정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A11028-3CCB-4ABE-A120-73CA9163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0" y="2060251"/>
            <a:ext cx="4214426" cy="43881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7621A16-3A13-4DAE-89B8-B759D03C63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" t="20431" r="9131" b="22411"/>
          <a:stretch/>
        </p:blipFill>
        <p:spPr>
          <a:xfrm>
            <a:off x="4052434" y="2802758"/>
            <a:ext cx="3919492" cy="112588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3B6CE6-AEAD-444E-B0AA-528936304273}"/>
              </a:ext>
            </a:extLst>
          </p:cNvPr>
          <p:cNvSpPr/>
          <p:nvPr/>
        </p:nvSpPr>
        <p:spPr>
          <a:xfrm>
            <a:off x="4500780" y="3464867"/>
            <a:ext cx="2641320" cy="427690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CFEF69-8204-4DC8-AA79-D60B1D65D9CA}"/>
              </a:ext>
            </a:extLst>
          </p:cNvPr>
          <p:cNvCxnSpPr>
            <a:cxnSpLocks/>
          </p:cNvCxnSpPr>
          <p:nvPr/>
        </p:nvCxnSpPr>
        <p:spPr>
          <a:xfrm flipV="1">
            <a:off x="7172573" y="3656004"/>
            <a:ext cx="1002307" cy="396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0768B10-1F2E-4619-9E44-9C04F4125E82}"/>
              </a:ext>
            </a:extLst>
          </p:cNvPr>
          <p:cNvCxnSpPr>
            <a:cxnSpLocks/>
          </p:cNvCxnSpPr>
          <p:nvPr/>
        </p:nvCxnSpPr>
        <p:spPr>
          <a:xfrm flipV="1">
            <a:off x="7154597" y="2876550"/>
            <a:ext cx="1020283" cy="8191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87D237-C0B0-4282-A4CB-F4BCA1B63F46}"/>
              </a:ext>
            </a:extLst>
          </p:cNvPr>
          <p:cNvSpPr/>
          <p:nvPr/>
        </p:nvSpPr>
        <p:spPr>
          <a:xfrm>
            <a:off x="4052434" y="2532534"/>
            <a:ext cx="3127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✔아이디와 이름은 고유 값으로 변경하지 못하도록 설정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DEA4499-36F5-4659-A26D-366743A56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0" t="16800" r="8960" b="16136"/>
          <a:stretch/>
        </p:blipFill>
        <p:spPr>
          <a:xfrm>
            <a:off x="4014662" y="4902581"/>
            <a:ext cx="3919491" cy="175310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30E22D-10C9-4E75-9A61-41593929DCD3}"/>
              </a:ext>
            </a:extLst>
          </p:cNvPr>
          <p:cNvSpPr/>
          <p:nvPr/>
        </p:nvSpPr>
        <p:spPr>
          <a:xfrm>
            <a:off x="4051063" y="4094177"/>
            <a:ext cx="3373039" cy="985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✔각 페이지는 유저의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URL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파라미터로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설정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✔만약 다른 유저가 접속을 시도 할 경우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인증작업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실행 후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아니라면 메인 페이지로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`redirect`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752A283-0A6B-4B92-9304-93D7F4E2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340" r="24408"/>
          <a:stretch/>
        </p:blipFill>
        <p:spPr>
          <a:xfrm>
            <a:off x="7934153" y="5997856"/>
            <a:ext cx="2419574" cy="27631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991D9E-966D-49AF-98E0-7F32A8A0FB32}"/>
              </a:ext>
            </a:extLst>
          </p:cNvPr>
          <p:cNvSpPr/>
          <p:nvPr/>
        </p:nvSpPr>
        <p:spPr>
          <a:xfrm>
            <a:off x="10058399" y="5942365"/>
            <a:ext cx="352017" cy="427690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0215BE8-7169-42A2-9306-32F7EE9C028F}"/>
              </a:ext>
            </a:extLst>
          </p:cNvPr>
          <p:cNvCxnSpPr>
            <a:cxnSpLocks/>
          </p:cNvCxnSpPr>
          <p:nvPr/>
        </p:nvCxnSpPr>
        <p:spPr>
          <a:xfrm flipH="1" flipV="1">
            <a:off x="7154599" y="4276675"/>
            <a:ext cx="2903800" cy="1847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D588FD-9352-4C2D-AD57-5F80E357F5E7}"/>
              </a:ext>
            </a:extLst>
          </p:cNvPr>
          <p:cNvCxnSpPr/>
          <p:nvPr/>
        </p:nvCxnSpPr>
        <p:spPr>
          <a:xfrm>
            <a:off x="5140173" y="2178274"/>
            <a:ext cx="1686187" cy="0"/>
          </a:xfrm>
          <a:prstGeom prst="straightConnector1">
            <a:avLst/>
          </a:prstGeom>
          <a:ln w="76200">
            <a:solidFill>
              <a:srgbClr val="F373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E4EF73-1F5A-4747-8BBF-AB61E3C22345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12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76F710-383F-4283-9CE6-6C404A057918}"/>
              </a:ext>
            </a:extLst>
          </p:cNvPr>
          <p:cNvSpPr txBox="1"/>
          <p:nvPr/>
        </p:nvSpPr>
        <p:spPr>
          <a:xfrm>
            <a:off x="707037" y="1774192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4-1.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업로드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페이지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BD508FC-24FE-4FD6-9D1F-C7EC4E756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1" r="56667" b="24841"/>
          <a:stretch/>
        </p:blipFill>
        <p:spPr>
          <a:xfrm>
            <a:off x="795339" y="2768909"/>
            <a:ext cx="3430316" cy="300152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BFA39A-9D5A-4E04-956B-9D533D0A0D53}"/>
              </a:ext>
            </a:extLst>
          </p:cNvPr>
          <p:cNvSpPr/>
          <p:nvPr/>
        </p:nvSpPr>
        <p:spPr>
          <a:xfrm>
            <a:off x="795339" y="2165585"/>
            <a:ext cx="21275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✔식단 사진과 먹은 식사시간을 선택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17231-AC33-41FB-93BE-ADF1187A2BC2}"/>
              </a:ext>
            </a:extLst>
          </p:cNvPr>
          <p:cNvSpPr txBox="1"/>
          <p:nvPr/>
        </p:nvSpPr>
        <p:spPr>
          <a:xfrm>
            <a:off x="6466348" y="1774192"/>
            <a:ext cx="25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4-2.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세부정보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페이지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일자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음식양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6F96E3-11C6-4804-9FE8-BC566BE693D7}"/>
              </a:ext>
            </a:extLst>
          </p:cNvPr>
          <p:cNvSpPr/>
          <p:nvPr/>
        </p:nvSpPr>
        <p:spPr>
          <a:xfrm>
            <a:off x="6643480" y="2165585"/>
            <a:ext cx="30267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먹은일자와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분석 된 음식의 양을 선택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3BAEA5-664F-42FA-A1F4-D9F2EE095B6B}"/>
              </a:ext>
            </a:extLst>
          </p:cNvPr>
          <p:cNvCxnSpPr/>
          <p:nvPr/>
        </p:nvCxnSpPr>
        <p:spPr>
          <a:xfrm>
            <a:off x="4836643" y="3391124"/>
            <a:ext cx="1686187" cy="0"/>
          </a:xfrm>
          <a:prstGeom prst="straightConnector1">
            <a:avLst/>
          </a:prstGeom>
          <a:ln w="76200">
            <a:solidFill>
              <a:srgbClr val="F373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C86D7FF-C8D1-436A-904E-393D9FD2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37" y="5632032"/>
            <a:ext cx="2974987" cy="504846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B1CA877-3EED-424F-A46C-C89DF1EA1F6A}"/>
              </a:ext>
            </a:extLst>
          </p:cNvPr>
          <p:cNvSpPr/>
          <p:nvPr/>
        </p:nvSpPr>
        <p:spPr>
          <a:xfrm>
            <a:off x="795339" y="2408669"/>
            <a:ext cx="28184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✔만약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해당일자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등록이 되어있다면 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`Error`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표시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D13C2D8-E39A-4C9A-85D0-9EE0BEBA3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0" t="15642" r="57260" b="6111"/>
          <a:stretch/>
        </p:blipFill>
        <p:spPr>
          <a:xfrm>
            <a:off x="6658192" y="2725410"/>
            <a:ext cx="3155675" cy="3362221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9FA92F-6400-4646-AC0E-C1B5895241F2}"/>
              </a:ext>
            </a:extLst>
          </p:cNvPr>
          <p:cNvSpPr/>
          <p:nvPr/>
        </p:nvSpPr>
        <p:spPr>
          <a:xfrm>
            <a:off x="6662448" y="2408669"/>
            <a:ext cx="24961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</a:t>
            </a:r>
            <a:r>
              <a:rPr lang="en-US" altLang="ko-KR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REPOST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누를 경우 메인페이지로 이동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5ADC4A2-5A36-483A-8166-5D9D5737D019}"/>
              </a:ext>
            </a:extLst>
          </p:cNvPr>
          <p:cNvSpPr/>
          <p:nvPr/>
        </p:nvSpPr>
        <p:spPr>
          <a:xfrm>
            <a:off x="7526416" y="4110806"/>
            <a:ext cx="1419226" cy="158866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278401-B8FC-416B-945D-2C0F2891366A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98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7BFF78F-7E77-41CA-AB4C-727142A5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0" y="2764448"/>
            <a:ext cx="3915471" cy="35111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5CAB59-CFD3-4038-86CD-44CCE5FB2812}"/>
              </a:ext>
            </a:extLst>
          </p:cNvPr>
          <p:cNvSpPr txBox="1"/>
          <p:nvPr/>
        </p:nvSpPr>
        <p:spPr>
          <a:xfrm>
            <a:off x="707037" y="1774192"/>
            <a:ext cx="3357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5-1.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페이지 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진행상황 및 개인별 기준 섭취량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9747AD-6860-4D53-BFB2-B991436D2F33}"/>
              </a:ext>
            </a:extLst>
          </p:cNvPr>
          <p:cNvSpPr/>
          <p:nvPr/>
        </p:nvSpPr>
        <p:spPr>
          <a:xfrm>
            <a:off x="795339" y="2165585"/>
            <a:ext cx="38860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✔해당 일자의 종합 영양소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칼로리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탄수화물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단백질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지방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나트륨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표기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CDE40-1655-4D34-8485-A88E1D47435B}"/>
              </a:ext>
            </a:extLst>
          </p:cNvPr>
          <p:cNvSpPr txBox="1"/>
          <p:nvPr/>
        </p:nvSpPr>
        <p:spPr>
          <a:xfrm>
            <a:off x="6466348" y="1774192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5-2.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페이지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식사 </a:t>
            </a:r>
            <a:r>
              <a:rPr lang="ko-KR" altLang="en-US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시간별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정보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18ED59-A854-4294-8937-210E7FF1DFBE}"/>
              </a:ext>
            </a:extLst>
          </p:cNvPr>
          <p:cNvSpPr/>
          <p:nvPr/>
        </p:nvSpPr>
        <p:spPr>
          <a:xfrm>
            <a:off x="6643480" y="2165585"/>
            <a:ext cx="29258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식사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시간별로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사진과 먹은 음식을 간단하게 표시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15D8372-C8B2-48C7-961C-AAF5B752BC42}"/>
              </a:ext>
            </a:extLst>
          </p:cNvPr>
          <p:cNvCxnSpPr/>
          <p:nvPr/>
        </p:nvCxnSpPr>
        <p:spPr>
          <a:xfrm>
            <a:off x="4840601" y="3934049"/>
            <a:ext cx="1686187" cy="0"/>
          </a:xfrm>
          <a:prstGeom prst="straightConnector1">
            <a:avLst/>
          </a:prstGeom>
          <a:ln w="76200">
            <a:solidFill>
              <a:srgbClr val="F373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BE7511-AA86-48B1-AFD5-89E8ABBE92B8}"/>
              </a:ext>
            </a:extLst>
          </p:cNvPr>
          <p:cNvSpPr/>
          <p:nvPr/>
        </p:nvSpPr>
        <p:spPr>
          <a:xfrm>
            <a:off x="795339" y="2408669"/>
            <a:ext cx="34259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✔막대로 시각적 효과를 나타내고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일일 및 권장섭취량을 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B40BFA-7379-4653-BC11-B18EBCCF9AA0}"/>
              </a:ext>
            </a:extLst>
          </p:cNvPr>
          <p:cNvSpPr/>
          <p:nvPr/>
        </p:nvSpPr>
        <p:spPr>
          <a:xfrm>
            <a:off x="6662448" y="2408669"/>
            <a:ext cx="3776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✔각 음식의 </a:t>
            </a:r>
            <a:r>
              <a:rPr lang="ko-KR" altLang="en-US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노랑 버튼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누르면 개별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음식정보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팝업창으로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정보제공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C6F118-9164-4CF3-9DEF-BDFA6BAD6F79}"/>
              </a:ext>
            </a:extLst>
          </p:cNvPr>
          <p:cNvSpPr/>
          <p:nvPr/>
        </p:nvSpPr>
        <p:spPr>
          <a:xfrm>
            <a:off x="7526416" y="4110806"/>
            <a:ext cx="1419226" cy="158866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675F7F4-7C24-4422-98A9-DAA33605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80" y="2654890"/>
            <a:ext cx="4296439" cy="391328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C1A5B7-B64B-4EC3-A2C1-15811D327210}"/>
              </a:ext>
            </a:extLst>
          </p:cNvPr>
          <p:cNvSpPr/>
          <p:nvPr/>
        </p:nvSpPr>
        <p:spPr>
          <a:xfrm>
            <a:off x="6662448" y="2654890"/>
            <a:ext cx="32624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</a:t>
            </a:r>
            <a:r>
              <a:rPr lang="en-US" altLang="ko-KR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MORE INFO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누르면 해당 식사의 세부 페이지로 이동</a:t>
            </a:r>
            <a:endParaRPr lang="en-US" altLang="ko-KR" sz="1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57ED7F-CE94-41EB-AEFE-0493AE93BE97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6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CDE40-1655-4D34-8485-A88E1D47435B}"/>
              </a:ext>
            </a:extLst>
          </p:cNvPr>
          <p:cNvSpPr txBox="1"/>
          <p:nvPr/>
        </p:nvSpPr>
        <p:spPr>
          <a:xfrm>
            <a:off x="686327" y="1774192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6-1.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페이지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일자의 식단정보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18ED59-A854-4294-8937-210E7FF1DFBE}"/>
              </a:ext>
            </a:extLst>
          </p:cNvPr>
          <p:cNvSpPr/>
          <p:nvPr/>
        </p:nvSpPr>
        <p:spPr>
          <a:xfrm>
            <a:off x="863459" y="2165585"/>
            <a:ext cx="25747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선택 일자의 총 섭취정보 및 분석 정보제공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B40BFA-7379-4653-BC11-B18EBCCF9AA0}"/>
              </a:ext>
            </a:extLst>
          </p:cNvPr>
          <p:cNvSpPr/>
          <p:nvPr/>
        </p:nvSpPr>
        <p:spPr>
          <a:xfrm>
            <a:off x="882427" y="2408669"/>
            <a:ext cx="26388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아침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점심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저녁 분류로 업로드 이미지 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C1A5B7-B64B-4EC3-A2C1-15811D327210}"/>
              </a:ext>
            </a:extLst>
          </p:cNvPr>
          <p:cNvSpPr/>
          <p:nvPr/>
        </p:nvSpPr>
        <p:spPr>
          <a:xfrm>
            <a:off x="882427" y="2654890"/>
            <a:ext cx="3164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</a:t>
            </a:r>
            <a:r>
              <a:rPr lang="en-US" altLang="ko-KR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UPLOAD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업로드를 못한 음식을 추가저장 가능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57ED7F-CE94-41EB-AEFE-0493AE93BE97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AB1451-5491-434B-98AF-658B1156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70" y="2897974"/>
            <a:ext cx="3461204" cy="37699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13E216-B5D9-402C-89FB-6E0779B2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623" y="2238361"/>
            <a:ext cx="4091332" cy="445632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884AB9-3021-426A-AF3D-4D7830D0B418}"/>
              </a:ext>
            </a:extLst>
          </p:cNvPr>
          <p:cNvSpPr/>
          <p:nvPr/>
        </p:nvSpPr>
        <p:spPr>
          <a:xfrm>
            <a:off x="7894040" y="5778934"/>
            <a:ext cx="419450" cy="177249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22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b="1" dirty="0">
                      <a:solidFill>
                        <a:srgbClr val="F3732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3390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5CAB59-CFD3-4038-86CD-44CCE5FB2812}"/>
              </a:ext>
            </a:extLst>
          </p:cNvPr>
          <p:cNvSpPr txBox="1"/>
          <p:nvPr/>
        </p:nvSpPr>
        <p:spPr>
          <a:xfrm>
            <a:off x="707037" y="1774192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6-2.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사용자별 식단 히스토리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9747AD-6860-4D53-BFB2-B991436D2F33}"/>
              </a:ext>
            </a:extLst>
          </p:cNvPr>
          <p:cNvSpPr/>
          <p:nvPr/>
        </p:nvSpPr>
        <p:spPr>
          <a:xfrm>
            <a:off x="795339" y="2165585"/>
            <a:ext cx="22445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✔식단 저장일자별로 식단 분석표 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CDE40-1655-4D34-8485-A88E1D47435B}"/>
              </a:ext>
            </a:extLst>
          </p:cNvPr>
          <p:cNvSpPr txBox="1"/>
          <p:nvPr/>
        </p:nvSpPr>
        <p:spPr>
          <a:xfrm>
            <a:off x="6466348" y="1774192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6-2.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페이지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일자의 식단정보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418ED59-A854-4294-8937-210E7FF1DFBE}"/>
              </a:ext>
            </a:extLst>
          </p:cNvPr>
          <p:cNvSpPr/>
          <p:nvPr/>
        </p:nvSpPr>
        <p:spPr>
          <a:xfrm>
            <a:off x="6643480" y="2165585"/>
            <a:ext cx="25747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선택 일자의 총 섭취정보 및 분석 정보제공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15D8372-C8B2-48C7-961C-AAF5B752BC42}"/>
              </a:ext>
            </a:extLst>
          </p:cNvPr>
          <p:cNvCxnSpPr/>
          <p:nvPr/>
        </p:nvCxnSpPr>
        <p:spPr>
          <a:xfrm>
            <a:off x="4840601" y="3934049"/>
            <a:ext cx="1686187" cy="0"/>
          </a:xfrm>
          <a:prstGeom prst="straightConnector1">
            <a:avLst/>
          </a:prstGeom>
          <a:ln w="76200">
            <a:solidFill>
              <a:srgbClr val="F373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BE7511-AA86-48B1-AFD5-89E8ABBE92B8}"/>
              </a:ext>
            </a:extLst>
          </p:cNvPr>
          <p:cNvSpPr/>
          <p:nvPr/>
        </p:nvSpPr>
        <p:spPr>
          <a:xfrm>
            <a:off x="795339" y="2408669"/>
            <a:ext cx="28937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✔하기의 특정일자 선택 시 해당일자의 정보로 이동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B40BFA-7379-4653-BC11-B18EBCCF9AA0}"/>
              </a:ext>
            </a:extLst>
          </p:cNvPr>
          <p:cNvSpPr/>
          <p:nvPr/>
        </p:nvSpPr>
        <p:spPr>
          <a:xfrm>
            <a:off x="6662448" y="2408669"/>
            <a:ext cx="26388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 아침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점심</a:t>
            </a:r>
            <a:r>
              <a:rPr lang="en-US" altLang="ko-KR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저녁 분류로 업로드 이미지 제공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C1A5B7-B64B-4EC3-A2C1-15811D327210}"/>
              </a:ext>
            </a:extLst>
          </p:cNvPr>
          <p:cNvSpPr/>
          <p:nvPr/>
        </p:nvSpPr>
        <p:spPr>
          <a:xfrm>
            <a:off x="6662448" y="2654890"/>
            <a:ext cx="31646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✔</a:t>
            </a:r>
            <a:r>
              <a:rPr lang="en-US" altLang="ko-KR" sz="1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UPLOAD</a:t>
            </a:r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업로드를 못한 음식을 추가저장 가능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57ED7F-CE94-41EB-AEFE-0493AE93BE97}"/>
              </a:ext>
            </a:extLst>
          </p:cNvPr>
          <p:cNvSpPr/>
          <p:nvPr/>
        </p:nvSpPr>
        <p:spPr>
          <a:xfrm>
            <a:off x="164337" y="1083475"/>
            <a:ext cx="1448153" cy="507692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흐름도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55FEE-CC52-4717-A09A-28902385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80" y="2654890"/>
            <a:ext cx="3657465" cy="3983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D933E2-16B8-42C9-9A6D-10665817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03" y="2995495"/>
            <a:ext cx="3298652" cy="359293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C6F118-9164-4CF3-9DEF-BDFA6BAD6F79}"/>
              </a:ext>
            </a:extLst>
          </p:cNvPr>
          <p:cNvSpPr/>
          <p:nvPr/>
        </p:nvSpPr>
        <p:spPr>
          <a:xfrm>
            <a:off x="1977843" y="3498324"/>
            <a:ext cx="1587477" cy="11753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0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441592-36B5-4697-A419-0672306D3D0C}"/>
              </a:ext>
            </a:extLst>
          </p:cNvPr>
          <p:cNvSpPr/>
          <p:nvPr/>
        </p:nvSpPr>
        <p:spPr>
          <a:xfrm>
            <a:off x="1" y="0"/>
            <a:ext cx="3264310" cy="6858000"/>
          </a:xfrm>
          <a:prstGeom prst="rect">
            <a:avLst/>
          </a:prstGeom>
          <a:solidFill>
            <a:srgbClr val="F37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5A9395-B11E-483F-86C5-779D8FDA062C}"/>
              </a:ext>
            </a:extLst>
          </p:cNvPr>
          <p:cNvGrpSpPr/>
          <p:nvPr/>
        </p:nvGrpSpPr>
        <p:grpSpPr>
          <a:xfrm>
            <a:off x="341994" y="1526771"/>
            <a:ext cx="8817401" cy="1012722"/>
            <a:chOff x="283001" y="838531"/>
            <a:chExt cx="8817401" cy="101272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D719E3-969A-462D-9202-5E9D0E341D8F}"/>
                </a:ext>
              </a:extLst>
            </p:cNvPr>
            <p:cNvSpPr/>
            <p:nvPr/>
          </p:nvSpPr>
          <p:spPr>
            <a:xfrm>
              <a:off x="283001" y="838531"/>
              <a:ext cx="2910349" cy="1012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Part 01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EF0FDA-BC6A-4A1A-B0AE-E7991426B3CE}"/>
                </a:ext>
              </a:extLst>
            </p:cNvPr>
            <p:cNvSpPr txBox="1"/>
            <p:nvPr/>
          </p:nvSpPr>
          <p:spPr>
            <a:xfrm>
              <a:off x="3588776" y="990949"/>
              <a:ext cx="5511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개요 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75FDF-587F-4CEB-82EC-1EA71FFDD5A2}"/>
              </a:ext>
            </a:extLst>
          </p:cNvPr>
          <p:cNvSpPr/>
          <p:nvPr/>
        </p:nvSpPr>
        <p:spPr>
          <a:xfrm>
            <a:off x="3822613" y="2170784"/>
            <a:ext cx="6621987" cy="2593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기획 배경</a:t>
            </a:r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및 목표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 소개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576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7840E-CBDB-47FF-BD25-5B3567120A05}"/>
              </a:ext>
            </a:extLst>
          </p:cNvPr>
          <p:cNvSpPr txBox="1"/>
          <p:nvPr/>
        </p:nvSpPr>
        <p:spPr>
          <a:xfrm>
            <a:off x="471893" y="1743803"/>
            <a:ext cx="10176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추후 서비스 업그레이드 시 동시다발적으로 유입되는 사용자 로그의 관리 필요성을 고려하여 강력한 유연성과 호환성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JSON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타입을 지원하여 형식에 자유로운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stack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웹서비스와 연동하여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C83FE-10BB-4A16-B5CD-17963324A948}"/>
              </a:ext>
            </a:extLst>
          </p:cNvPr>
          <p:cNvSpPr txBox="1"/>
          <p:nvPr/>
        </p:nvSpPr>
        <p:spPr>
          <a:xfrm>
            <a:off x="473291" y="3095830"/>
            <a:ext cx="1017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Python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-&gt; Python-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logstash.yml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정보설정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실행을 컨트롤하는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setting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753289-C640-4A14-8176-C09253FC87BD}"/>
              </a:ext>
            </a:extLst>
          </p:cNvPr>
          <p:cNvSpPr/>
          <p:nvPr/>
        </p:nvSpPr>
        <p:spPr>
          <a:xfrm>
            <a:off x="164337" y="1083475"/>
            <a:ext cx="1900437" cy="478084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 배경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E27C8C-2000-414A-BE14-547901DF7577}"/>
              </a:ext>
            </a:extLst>
          </p:cNvPr>
          <p:cNvSpPr/>
          <p:nvPr/>
        </p:nvSpPr>
        <p:spPr>
          <a:xfrm>
            <a:off x="164337" y="2490470"/>
            <a:ext cx="1900437" cy="478084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102" t="10754" r="15018" b="51201"/>
          <a:stretch/>
        </p:blipFill>
        <p:spPr>
          <a:xfrm>
            <a:off x="2606040" y="4030891"/>
            <a:ext cx="3133091" cy="220725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231" t="16000" r="14135" b="18222"/>
          <a:stretch/>
        </p:blipFill>
        <p:spPr>
          <a:xfrm>
            <a:off x="5754370" y="4030891"/>
            <a:ext cx="3008630" cy="220725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7633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01D61-BBFA-4A90-B2D3-E5286E4AA5AE}"/>
              </a:ext>
            </a:extLst>
          </p:cNvPr>
          <p:cNvSpPr txBox="1"/>
          <p:nvPr/>
        </p:nvSpPr>
        <p:spPr>
          <a:xfrm>
            <a:off x="471868" y="1618101"/>
            <a:ext cx="10176574" cy="1721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파이프라인 구성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pipeline.yml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단일 또는 멀티로 파이프라인 구성가능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멀티 파이프라인으로 구축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멀티파이프라인 장점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병렬구조로 효율성이 높아지고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서로 다른 코드를 분리해서 복잡성을 낮춤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	     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유지보수에도 용이하고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각각의 인덱스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(DB)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따로 설정 가능하여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           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kibana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시각화와 모니터링을 할 경우 더 효율적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F0DEC5-21F9-4962-8369-B9C74EC82D1C}"/>
              </a:ext>
            </a:extLst>
          </p:cNvPr>
          <p:cNvSpPr txBox="1"/>
          <p:nvPr/>
        </p:nvSpPr>
        <p:spPr>
          <a:xfrm>
            <a:off x="471868" y="3427200"/>
            <a:ext cx="1319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pipeline.yml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8641" y="3489899"/>
            <a:ext cx="3059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설정하지 않을 경우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중복 오류 발생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974058-E0EA-4367-BCA5-845020532F3B}"/>
              </a:ext>
            </a:extLst>
          </p:cNvPr>
          <p:cNvSpPr/>
          <p:nvPr/>
        </p:nvSpPr>
        <p:spPr>
          <a:xfrm>
            <a:off x="164337" y="1083475"/>
            <a:ext cx="1900437" cy="479853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500" t="12551" r="8233" b="15917"/>
          <a:stretch/>
        </p:blipFill>
        <p:spPr>
          <a:xfrm>
            <a:off x="479838" y="3734977"/>
            <a:ext cx="5122037" cy="286327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795" t="12145" r="6836" b="12532"/>
          <a:stretch/>
        </p:blipFill>
        <p:spPr>
          <a:xfrm>
            <a:off x="5599002" y="3734977"/>
            <a:ext cx="6107189" cy="286327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6759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01D61-BBFA-4A90-B2D3-E5286E4AA5AE}"/>
              </a:ext>
            </a:extLst>
          </p:cNvPr>
          <p:cNvSpPr txBox="1"/>
          <p:nvPr/>
        </p:nvSpPr>
        <p:spPr>
          <a:xfrm>
            <a:off x="471868" y="1618101"/>
            <a:ext cx="1017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MySQL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user.conf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정보설정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MySQL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필요한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적재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78775-2725-436E-92F6-BEAB344D041D}"/>
              </a:ext>
            </a:extLst>
          </p:cNvPr>
          <p:cNvSpPr txBox="1"/>
          <p:nvPr/>
        </p:nvSpPr>
        <p:spPr>
          <a:xfrm>
            <a:off x="2500444" y="2329918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user.conf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9E8530-B1D4-4110-8F3C-9294BA936F36}"/>
              </a:ext>
            </a:extLst>
          </p:cNvPr>
          <p:cNvSpPr/>
          <p:nvPr/>
        </p:nvSpPr>
        <p:spPr>
          <a:xfrm>
            <a:off x="164337" y="1083475"/>
            <a:ext cx="1900437" cy="479853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 방법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249" t="8390" r="6717" b="16803"/>
          <a:stretch/>
        </p:blipFill>
        <p:spPr>
          <a:xfrm>
            <a:off x="2583456" y="2672404"/>
            <a:ext cx="6200477" cy="394749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00675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0565" t="7321" r="11712" b="9885"/>
          <a:stretch/>
        </p:blipFill>
        <p:spPr>
          <a:xfrm>
            <a:off x="5415546" y="1586185"/>
            <a:ext cx="3241968" cy="5073228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27ACAF-13C0-43A3-863C-66B954320C1B}"/>
              </a:ext>
            </a:extLst>
          </p:cNvPr>
          <p:cNvSpPr txBox="1"/>
          <p:nvPr/>
        </p:nvSpPr>
        <p:spPr>
          <a:xfrm>
            <a:off x="5474467" y="1225067"/>
            <a:ext cx="1961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API TEST</a:t>
            </a:r>
            <a:endParaRPr lang="ko-KR" altLang="en-US" sz="1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549" t="6517" r="12549" b="9508"/>
          <a:stretch/>
        </p:blipFill>
        <p:spPr>
          <a:xfrm>
            <a:off x="2901916" y="1586185"/>
            <a:ext cx="2465615" cy="5073228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27ACAF-13C0-43A3-863C-66B954320C1B}"/>
              </a:ext>
            </a:extLst>
          </p:cNvPr>
          <p:cNvSpPr txBox="1"/>
          <p:nvPr/>
        </p:nvSpPr>
        <p:spPr>
          <a:xfrm>
            <a:off x="2901916" y="1225067"/>
            <a:ext cx="271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</a:t>
            </a:r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upload_result</a:t>
            </a:r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    ▶</a:t>
            </a:r>
          </a:p>
        </p:txBody>
      </p:sp>
    </p:spTree>
    <p:extLst>
      <p:ext uri="{BB962C8B-B14F-4D97-AF65-F5344CB8AC3E}">
        <p14:creationId xmlns:p14="http://schemas.microsoft.com/office/powerpoint/2010/main" val="1753021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25756-0C70-44B5-B62F-47CECA07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1" r="16707"/>
          <a:stretch/>
        </p:blipFill>
        <p:spPr>
          <a:xfrm>
            <a:off x="5589358" y="1517164"/>
            <a:ext cx="3687045" cy="510350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3AEF8A-77D5-436E-8435-955484B42A24}"/>
              </a:ext>
            </a:extLst>
          </p:cNvPr>
          <p:cNvSpPr txBox="1"/>
          <p:nvPr/>
        </p:nvSpPr>
        <p:spPr>
          <a:xfrm>
            <a:off x="2132233" y="1109699"/>
            <a:ext cx="3571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AWS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실행화면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950" r="13571"/>
          <a:stretch/>
        </p:blipFill>
        <p:spPr>
          <a:xfrm>
            <a:off x="2139379" y="1517163"/>
            <a:ext cx="3410521" cy="510350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59943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01D61-BBFA-4A90-B2D3-E5286E4AA5AE}"/>
              </a:ext>
            </a:extLst>
          </p:cNvPr>
          <p:cNvSpPr txBox="1"/>
          <p:nvPr/>
        </p:nvSpPr>
        <p:spPr>
          <a:xfrm>
            <a:off x="471868" y="1618101"/>
            <a:ext cx="10176574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Django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Django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setting.py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ELASTICSEARCH_DSL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8399" t="8781" r="9047" b="9294"/>
          <a:stretch/>
        </p:blipFill>
        <p:spPr>
          <a:xfrm>
            <a:off x="1666144" y="2753649"/>
            <a:ext cx="4180678" cy="392551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10915" t="11225" r="10474" b="14473"/>
          <a:stretch/>
        </p:blipFill>
        <p:spPr>
          <a:xfrm>
            <a:off x="5898707" y="2741199"/>
            <a:ext cx="4089285" cy="3947494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178775-2725-436E-92F6-BEAB344D041D}"/>
              </a:ext>
            </a:extLst>
          </p:cNvPr>
          <p:cNvSpPr txBox="1"/>
          <p:nvPr/>
        </p:nvSpPr>
        <p:spPr>
          <a:xfrm>
            <a:off x="5780171" y="2441785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Django.conf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78775-2725-436E-92F6-BEAB344D041D}"/>
              </a:ext>
            </a:extLst>
          </p:cNvPr>
          <p:cNvSpPr txBox="1"/>
          <p:nvPr/>
        </p:nvSpPr>
        <p:spPr>
          <a:xfrm>
            <a:off x="1630757" y="2410130"/>
            <a:ext cx="1606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Django Settings.py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974058-E0EA-4367-BCA5-845020532F3B}"/>
              </a:ext>
            </a:extLst>
          </p:cNvPr>
          <p:cNvSpPr/>
          <p:nvPr/>
        </p:nvSpPr>
        <p:spPr>
          <a:xfrm>
            <a:off x="164337" y="1083475"/>
            <a:ext cx="1900437" cy="479853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 방법</a:t>
            </a:r>
          </a:p>
        </p:txBody>
      </p:sp>
    </p:spTree>
    <p:extLst>
      <p:ext uri="{BB962C8B-B14F-4D97-AF65-F5344CB8AC3E}">
        <p14:creationId xmlns:p14="http://schemas.microsoft.com/office/powerpoint/2010/main" val="3241998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7ACAF-13C0-43A3-863C-66B954320C1B}"/>
              </a:ext>
            </a:extLst>
          </p:cNvPr>
          <p:cNvSpPr txBox="1"/>
          <p:nvPr/>
        </p:nvSpPr>
        <p:spPr>
          <a:xfrm>
            <a:off x="2706507" y="1278408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logstash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Django logging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6163" t="8485" r="5859" b="9046"/>
          <a:stretch/>
        </p:blipFill>
        <p:spPr>
          <a:xfrm>
            <a:off x="2861088" y="1605235"/>
            <a:ext cx="6005916" cy="5073228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3534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7ACAF-13C0-43A3-863C-66B954320C1B}"/>
              </a:ext>
            </a:extLst>
          </p:cNvPr>
          <p:cNvSpPr txBox="1"/>
          <p:nvPr/>
        </p:nvSpPr>
        <p:spPr>
          <a:xfrm>
            <a:off x="1114015" y="2548912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Curator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Config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974058-E0EA-4367-BCA5-845020532F3B}"/>
              </a:ext>
            </a:extLst>
          </p:cNvPr>
          <p:cNvSpPr/>
          <p:nvPr/>
        </p:nvSpPr>
        <p:spPr>
          <a:xfrm>
            <a:off x="164337" y="1083475"/>
            <a:ext cx="1900437" cy="479853"/>
          </a:xfrm>
          <a:prstGeom prst="rect">
            <a:avLst/>
          </a:prstGeom>
          <a:solidFill>
            <a:srgbClr val="FC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 관리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783" t="10954" r="8827" b="11895"/>
          <a:stretch/>
        </p:blipFill>
        <p:spPr>
          <a:xfrm>
            <a:off x="1114015" y="2970708"/>
            <a:ext cx="5194506" cy="349958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571" t="10061" r="8074" b="13109"/>
          <a:stretch/>
        </p:blipFill>
        <p:spPr>
          <a:xfrm>
            <a:off x="6111752" y="2970708"/>
            <a:ext cx="4680000" cy="349958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959016" y="6009246"/>
            <a:ext cx="601783" cy="335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7ACAF-13C0-43A3-863C-66B954320C1B}"/>
              </a:ext>
            </a:extLst>
          </p:cNvPr>
          <p:cNvSpPr txBox="1"/>
          <p:nvPr/>
        </p:nvSpPr>
        <p:spPr>
          <a:xfrm>
            <a:off x="6111752" y="2548912"/>
            <a:ext cx="2445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Curator action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301D61-BBFA-4A90-B2D3-E5286E4AA5AE}"/>
              </a:ext>
            </a:extLst>
          </p:cNvPr>
          <p:cNvSpPr txBox="1"/>
          <p:nvPr/>
        </p:nvSpPr>
        <p:spPr>
          <a:xfrm>
            <a:off x="471868" y="1618101"/>
            <a:ext cx="10176574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Curator – </a:t>
            </a:r>
            <a:r>
              <a:rPr lang="en-US" altLang="ko-KR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기간에 맞게 자동으로 로그 데이터를 삭제해 주는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1406881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E986A-B1B9-48FE-9FF5-4EAF60D06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68" y="1661961"/>
            <a:ext cx="9306187" cy="4857518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1E875-BC01-413C-8A26-2792998FA216}"/>
              </a:ext>
            </a:extLst>
          </p:cNvPr>
          <p:cNvSpPr txBox="1"/>
          <p:nvPr/>
        </p:nvSpPr>
        <p:spPr>
          <a:xfrm>
            <a:off x="1100268" y="1240165"/>
            <a:ext cx="2160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Kibana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Django log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1394774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5FE18-5775-4187-AF1E-0560F6D597AC}"/>
              </a:ext>
            </a:extLst>
          </p:cNvPr>
          <p:cNvSpPr txBox="1"/>
          <p:nvPr/>
        </p:nvSpPr>
        <p:spPr>
          <a:xfrm>
            <a:off x="677905" y="1165361"/>
            <a:ext cx="22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en-US" altLang="ko-KR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Elasticsearch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API TEST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0217"/>
          <a:stretch/>
        </p:blipFill>
        <p:spPr>
          <a:xfrm>
            <a:off x="677905" y="1473138"/>
            <a:ext cx="5523198" cy="47439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85" y="1473138"/>
            <a:ext cx="5510095" cy="36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4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DB092AB9-05B9-4132-9514-7A3474F80404}"/>
              </a:ext>
            </a:extLst>
          </p:cNvPr>
          <p:cNvGrpSpPr/>
          <p:nvPr/>
        </p:nvGrpSpPr>
        <p:grpSpPr>
          <a:xfrm>
            <a:off x="320511" y="1419109"/>
            <a:ext cx="5500804" cy="667362"/>
            <a:chOff x="320511" y="1225485"/>
            <a:chExt cx="5500804" cy="66736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0560F58-007A-4FC6-8FD4-C50F2F5FB9F5}"/>
                </a:ext>
              </a:extLst>
            </p:cNvPr>
            <p:cNvSpPr/>
            <p:nvPr/>
          </p:nvSpPr>
          <p:spPr>
            <a:xfrm>
              <a:off x="320511" y="1225485"/>
              <a:ext cx="5500804" cy="667362"/>
            </a:xfrm>
            <a:prstGeom prst="rect">
              <a:avLst/>
            </a:prstGeom>
            <a:solidFill>
              <a:srgbClr val="F89B6C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21B9BE-92E9-41A8-9F9E-9AB981D141F8}"/>
                </a:ext>
              </a:extLst>
            </p:cNvPr>
            <p:cNvSpPr txBox="1"/>
            <p:nvPr/>
          </p:nvSpPr>
          <p:spPr>
            <a:xfrm>
              <a:off x="861303" y="1353140"/>
              <a:ext cx="45352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증가하는 </a:t>
              </a:r>
              <a:r>
                <a:rPr lang="en-US" altLang="ko-KR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r>
                <a:rPr lang="ko-KR" altLang="en-US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인 가구</a:t>
              </a:r>
              <a:r>
                <a:rPr lang="en-US" altLang="ko-KR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rgbClr val="D1180B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영양 불균형 문제 </a:t>
              </a:r>
              <a:r>
                <a:rPr lang="ko-KR" altLang="en-US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심각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013ADE-4368-4521-BDCB-DEC807980D44}"/>
              </a:ext>
            </a:extLst>
          </p:cNvPr>
          <p:cNvSpPr txBox="1"/>
          <p:nvPr/>
        </p:nvSpPr>
        <p:spPr>
          <a:xfrm>
            <a:off x="164338" y="2156796"/>
            <a:ext cx="5612434" cy="1368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간단하게 먹을 수 있는 간편식 및 인스턴트 위주의 식단 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잦은 외식 또는 배달음식 섭취 증가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900A0C4-5F26-4C45-961C-02790356C21C}"/>
              </a:ext>
            </a:extLst>
          </p:cNvPr>
          <p:cNvGrpSpPr/>
          <p:nvPr/>
        </p:nvGrpSpPr>
        <p:grpSpPr>
          <a:xfrm>
            <a:off x="320511" y="3996252"/>
            <a:ext cx="5500804" cy="667362"/>
            <a:chOff x="320511" y="3996252"/>
            <a:chExt cx="5500804" cy="66736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D8DAA99-06A3-480A-8DEE-44725D06650A}"/>
                </a:ext>
              </a:extLst>
            </p:cNvPr>
            <p:cNvSpPr/>
            <p:nvPr/>
          </p:nvSpPr>
          <p:spPr>
            <a:xfrm>
              <a:off x="320511" y="3996252"/>
              <a:ext cx="5500804" cy="667362"/>
            </a:xfrm>
            <a:prstGeom prst="rect">
              <a:avLst/>
            </a:prstGeom>
            <a:solidFill>
              <a:srgbClr val="F89B6C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2976AD-F18B-4040-85BB-A5588A430277}"/>
                </a:ext>
              </a:extLst>
            </p:cNvPr>
            <p:cNvSpPr txBox="1"/>
            <p:nvPr/>
          </p:nvSpPr>
          <p:spPr>
            <a:xfrm>
              <a:off x="774741" y="4144432"/>
              <a:ext cx="47083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2030</a:t>
              </a:r>
              <a:r>
                <a:rPr lang="ko-KR" altLang="en-US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rgbClr val="D1180B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과도한 다이어트 </a:t>
              </a:r>
              <a:r>
                <a:rPr lang="ko-KR" altLang="en-US" sz="20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및 벌크업 문제 대두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3B07B-9368-48E6-89E7-95A1B0100DBC}"/>
              </a:ext>
            </a:extLst>
          </p:cNvPr>
          <p:cNvSpPr txBox="1"/>
          <p:nvPr/>
        </p:nvSpPr>
        <p:spPr>
          <a:xfrm>
            <a:off x="170373" y="4802487"/>
            <a:ext cx="6418745" cy="1368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“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바디프로필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”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열풍으로 무리한 다이어트 및 운동하는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2030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증가</a:t>
            </a: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잘못된 다이어트로 인한 영양학적 부작용 문제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탈모 등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9B56273-8F0F-427E-8391-1252E0682680}"/>
              </a:ext>
            </a:extLst>
          </p:cNvPr>
          <p:cNvGrpSpPr/>
          <p:nvPr/>
        </p:nvGrpSpPr>
        <p:grpSpPr>
          <a:xfrm>
            <a:off x="6523916" y="1227636"/>
            <a:ext cx="5500804" cy="1296696"/>
            <a:chOff x="313267" y="112092"/>
            <a:chExt cx="7786540" cy="256267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0FD4AB0-82BA-4963-9B79-E6923EFA469C}"/>
                </a:ext>
              </a:extLst>
            </p:cNvPr>
            <p:cNvSpPr/>
            <p:nvPr/>
          </p:nvSpPr>
          <p:spPr>
            <a:xfrm>
              <a:off x="313267" y="112092"/>
              <a:ext cx="7786540" cy="25626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AE191A3-DB95-4E8E-8BD9-AEA21CF2F613}"/>
                </a:ext>
              </a:extLst>
            </p:cNvPr>
            <p:cNvGrpSpPr/>
            <p:nvPr/>
          </p:nvGrpSpPr>
          <p:grpSpPr>
            <a:xfrm>
              <a:off x="405565" y="212477"/>
              <a:ext cx="7601943" cy="2337779"/>
              <a:chOff x="5314272" y="1441881"/>
              <a:chExt cx="6706536" cy="194272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A87147D-73BE-46C6-BB59-D1556119A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4272" y="1441881"/>
                <a:ext cx="6706536" cy="1942727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1513DF6-6159-45FF-8EFC-0CABDF5C06C5}"/>
                  </a:ext>
                </a:extLst>
              </p:cNvPr>
              <p:cNvSpPr/>
              <p:nvPr/>
            </p:nvSpPr>
            <p:spPr>
              <a:xfrm>
                <a:off x="6069488" y="1913467"/>
                <a:ext cx="3472445" cy="293132"/>
              </a:xfrm>
              <a:prstGeom prst="rect">
                <a:avLst/>
              </a:prstGeom>
              <a:solidFill>
                <a:schemeClr val="accent4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70F2B4-1203-4EA4-BC6C-756DB1CF003E}"/>
              </a:ext>
            </a:extLst>
          </p:cNvPr>
          <p:cNvGrpSpPr/>
          <p:nvPr/>
        </p:nvGrpSpPr>
        <p:grpSpPr>
          <a:xfrm>
            <a:off x="6523916" y="2599170"/>
            <a:ext cx="5500804" cy="1296695"/>
            <a:chOff x="383437" y="1550996"/>
            <a:chExt cx="5969571" cy="182462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B7BBC4-B11E-4184-A56A-E928211405CA}"/>
                </a:ext>
              </a:extLst>
            </p:cNvPr>
            <p:cNvSpPr/>
            <p:nvPr/>
          </p:nvSpPr>
          <p:spPr>
            <a:xfrm>
              <a:off x="383437" y="1550996"/>
              <a:ext cx="5969571" cy="18246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116111F-7FA0-4057-8708-26137F5DAD03}"/>
                </a:ext>
              </a:extLst>
            </p:cNvPr>
            <p:cNvGrpSpPr/>
            <p:nvPr/>
          </p:nvGrpSpPr>
          <p:grpSpPr>
            <a:xfrm>
              <a:off x="454197" y="1629658"/>
              <a:ext cx="5828050" cy="1643295"/>
              <a:chOff x="6056766" y="2188455"/>
              <a:chExt cx="5828050" cy="1643295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1A96F79-5F75-46CE-90D0-0E123F718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6766" y="2188455"/>
                <a:ext cx="5828050" cy="1643295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C977206-4853-4494-B6DD-442351873572}"/>
                  </a:ext>
                </a:extLst>
              </p:cNvPr>
              <p:cNvSpPr/>
              <p:nvPr/>
            </p:nvSpPr>
            <p:spPr>
              <a:xfrm>
                <a:off x="6569154" y="3205442"/>
                <a:ext cx="4441353" cy="293132"/>
              </a:xfrm>
              <a:prstGeom prst="rect">
                <a:avLst/>
              </a:prstGeom>
              <a:solidFill>
                <a:schemeClr val="accent4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75522F-B5E4-493B-B38C-34466AF7F4E3}"/>
              </a:ext>
            </a:extLst>
          </p:cNvPr>
          <p:cNvGrpSpPr/>
          <p:nvPr/>
        </p:nvGrpSpPr>
        <p:grpSpPr>
          <a:xfrm>
            <a:off x="6517805" y="5399609"/>
            <a:ext cx="5509857" cy="1296695"/>
            <a:chOff x="6675607" y="5343425"/>
            <a:chExt cx="5283486" cy="141815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88BDFC7-C628-4B84-8479-DDCE180BC7A5}"/>
                </a:ext>
              </a:extLst>
            </p:cNvPr>
            <p:cNvGrpSpPr/>
            <p:nvPr/>
          </p:nvGrpSpPr>
          <p:grpSpPr>
            <a:xfrm>
              <a:off x="6675607" y="5343425"/>
              <a:ext cx="5283486" cy="1418159"/>
              <a:chOff x="-32756" y="3970308"/>
              <a:chExt cx="5283486" cy="161036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8B8415-830B-44BF-A06A-233A121DFC3C}"/>
                  </a:ext>
                </a:extLst>
              </p:cNvPr>
              <p:cNvSpPr/>
              <p:nvPr/>
            </p:nvSpPr>
            <p:spPr>
              <a:xfrm>
                <a:off x="-32756" y="3970308"/>
                <a:ext cx="5283486" cy="161036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716B3C6-E350-4BC8-8E99-238657E0E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9" y="4051417"/>
                <a:ext cx="5149755" cy="1429287"/>
              </a:xfrm>
              <a:prstGeom prst="rect">
                <a:avLst/>
              </a:prstGeom>
            </p:spPr>
          </p:pic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3AC3A4-1254-49E7-905C-C1D08AF40031}"/>
                </a:ext>
              </a:extLst>
            </p:cNvPr>
            <p:cNvSpPr/>
            <p:nvPr/>
          </p:nvSpPr>
          <p:spPr>
            <a:xfrm>
              <a:off x="7221151" y="6501629"/>
              <a:ext cx="1970203" cy="143959"/>
            </a:xfrm>
            <a:prstGeom prst="rect">
              <a:avLst/>
            </a:prstGeom>
            <a:solidFill>
              <a:schemeClr val="accent4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36CFE1F-102D-4524-9D4D-FAACC684BC94}"/>
              </a:ext>
            </a:extLst>
          </p:cNvPr>
          <p:cNvGrpSpPr/>
          <p:nvPr/>
        </p:nvGrpSpPr>
        <p:grpSpPr>
          <a:xfrm>
            <a:off x="6523915" y="4036692"/>
            <a:ext cx="5500805" cy="1298572"/>
            <a:chOff x="6523915" y="4036692"/>
            <a:chExt cx="5500805" cy="129857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6644119-143D-45EB-A78E-ED8CF8616D60}"/>
                </a:ext>
              </a:extLst>
            </p:cNvPr>
            <p:cNvGrpSpPr/>
            <p:nvPr/>
          </p:nvGrpSpPr>
          <p:grpSpPr>
            <a:xfrm>
              <a:off x="6523915" y="4036692"/>
              <a:ext cx="5500805" cy="1298572"/>
              <a:chOff x="313267" y="3704925"/>
              <a:chExt cx="6039741" cy="1418159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F623CAB-90E1-4064-A6A8-81E2B70698B0}"/>
                  </a:ext>
                </a:extLst>
              </p:cNvPr>
              <p:cNvSpPr/>
              <p:nvPr/>
            </p:nvSpPr>
            <p:spPr>
              <a:xfrm>
                <a:off x="313267" y="3704925"/>
                <a:ext cx="6039741" cy="141815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055DD2A-BCE9-4601-86CC-58E68E84D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858" y="3782830"/>
                <a:ext cx="5896555" cy="1234911"/>
              </a:xfrm>
              <a:prstGeom prst="rect">
                <a:avLst/>
              </a:prstGeom>
            </p:spPr>
          </p:pic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40139BC-352A-447A-B5A8-DA5FB236B722}"/>
                </a:ext>
              </a:extLst>
            </p:cNvPr>
            <p:cNvSpPr/>
            <p:nvPr/>
          </p:nvSpPr>
          <p:spPr>
            <a:xfrm>
              <a:off x="6695434" y="4194865"/>
              <a:ext cx="3485514" cy="227994"/>
            </a:xfrm>
            <a:prstGeom prst="rect">
              <a:avLst/>
            </a:prstGeom>
            <a:solidFill>
              <a:schemeClr val="accent4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2"/>
            <a:ext cx="8745337" cy="698793"/>
            <a:chOff x="103695" y="262742"/>
            <a:chExt cx="8745337" cy="69879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2"/>
              <a:ext cx="8606424" cy="584776"/>
              <a:chOff x="119542" y="258494"/>
              <a:chExt cx="8606424" cy="58477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8B79967B-A160-4010-B8A4-13408897F224}"/>
                  </a:ext>
                </a:extLst>
              </p:cNvPr>
              <p:cNvGrpSpPr/>
              <p:nvPr/>
            </p:nvGrpSpPr>
            <p:grpSpPr>
              <a:xfrm>
                <a:off x="816842" y="258494"/>
                <a:ext cx="7909124" cy="584775"/>
                <a:chOff x="191209" y="216988"/>
                <a:chExt cx="7909124" cy="584775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7A4FDD9-3816-4034-94F4-DD0AF16D3A0E}"/>
                    </a:ext>
                  </a:extLst>
                </p:cNvPr>
                <p:cNvSpPr txBox="1"/>
                <p:nvPr/>
              </p:nvSpPr>
              <p:spPr>
                <a:xfrm>
                  <a:off x="191209" y="216988"/>
                  <a:ext cx="264893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프로젝트 개요</a:t>
                  </a:r>
                </a:p>
              </p:txBody>
            </p: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F936C63-599C-436E-B611-EA2834BFB6EA}"/>
                    </a:ext>
                  </a:extLst>
                </p:cNvPr>
                <p:cNvGrpSpPr/>
                <p:nvPr/>
              </p:nvGrpSpPr>
              <p:grpSpPr>
                <a:xfrm>
                  <a:off x="2748077" y="319583"/>
                  <a:ext cx="5352256" cy="446276"/>
                  <a:chOff x="5207820" y="326350"/>
                  <a:chExt cx="5352256" cy="446276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21298921-1BA5-42B1-ACDE-1A8C728D31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07820" y="326350"/>
                    <a:ext cx="147834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F37321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기획 배경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146EC9F-5B98-4CD7-A589-4C31E5365E4F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23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목표 및 구축 범위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8139C9C4-A254-4578-B1C6-EC039CEC3A48}"/>
                      </a:ext>
                    </a:extLst>
                  </p:cNvPr>
                  <p:cNvSpPr txBox="1"/>
                  <p:nvPr/>
                </p:nvSpPr>
                <p:spPr>
                  <a:xfrm>
                    <a:off x="9081730" y="326350"/>
                    <a:ext cx="147834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팀원 소개</a:t>
                    </a:r>
                  </a:p>
                </p:txBody>
              </p:sp>
            </p:grp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8745337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232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62742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 Engineering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F0DF0D8-8197-424D-AB51-41E40C10B694}"/>
              </a:ext>
            </a:extLst>
          </p:cNvPr>
          <p:cNvGrpSpPr/>
          <p:nvPr/>
        </p:nvGrpSpPr>
        <p:grpSpPr>
          <a:xfrm>
            <a:off x="103695" y="262743"/>
            <a:ext cx="11160000" cy="698792"/>
            <a:chOff x="103695" y="262743"/>
            <a:chExt cx="11160000" cy="69879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A77B05-C209-452E-A489-64D835596B32}"/>
                </a:ext>
              </a:extLst>
            </p:cNvPr>
            <p:cNvGrpSpPr/>
            <p:nvPr/>
          </p:nvGrpSpPr>
          <p:grpSpPr>
            <a:xfrm>
              <a:off x="164338" y="262743"/>
              <a:ext cx="7879772" cy="584775"/>
              <a:chOff x="119542" y="258495"/>
              <a:chExt cx="7879772" cy="584775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3F936C63-599C-436E-B611-EA2834BFB6EA}"/>
                  </a:ext>
                </a:extLst>
              </p:cNvPr>
              <p:cNvGrpSpPr/>
              <p:nvPr/>
            </p:nvGrpSpPr>
            <p:grpSpPr>
              <a:xfrm>
                <a:off x="4304889" y="361089"/>
                <a:ext cx="3694425" cy="446276"/>
                <a:chOff x="6138999" y="326350"/>
                <a:chExt cx="3694425" cy="446276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1298921-1BA5-42B1-ACDE-1A8C728D31B3}"/>
                    </a:ext>
                  </a:extLst>
                </p:cNvPr>
                <p:cNvSpPr txBox="1"/>
                <p:nvPr/>
              </p:nvSpPr>
              <p:spPr>
                <a:xfrm>
                  <a:off x="6138999" y="326350"/>
                  <a:ext cx="1958836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아키텍처 설계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46EC9F-5B98-4CD7-A589-4C31E5365E4F}"/>
                    </a:ext>
                  </a:extLst>
                </p:cNvPr>
                <p:cNvSpPr txBox="1"/>
                <p:nvPr/>
              </p:nvSpPr>
              <p:spPr>
                <a:xfrm>
                  <a:off x="7990417" y="326350"/>
                  <a:ext cx="184300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Django </a:t>
                  </a:r>
                  <a:r>
                    <a: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설계</a:t>
                  </a:r>
                </a:p>
              </p:txBody>
            </p:sp>
          </p:grp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8FBD07F-BD3A-49F7-A5B2-0EA45B49A21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B2642EB-ABFE-4D08-94C4-16CE8A72DA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11160000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CE1E614-C96C-4A16-BEFD-A6C0CAE36425}"/>
              </a:ext>
            </a:extLst>
          </p:cNvPr>
          <p:cNvSpPr txBox="1"/>
          <p:nvPr/>
        </p:nvSpPr>
        <p:spPr>
          <a:xfrm>
            <a:off x="7971925" y="365337"/>
            <a:ext cx="14473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ELK </a:t>
            </a:r>
            <a:r>
              <a:rPr lang="ko-KR" altLang="en-US" sz="2300" b="1" dirty="0">
                <a:solidFill>
                  <a:srgbClr val="F3732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CFDF4B-A2E1-498F-BC1E-6D8A1B6962B6}"/>
              </a:ext>
            </a:extLst>
          </p:cNvPr>
          <p:cNvSpPr txBox="1"/>
          <p:nvPr/>
        </p:nvSpPr>
        <p:spPr>
          <a:xfrm>
            <a:off x="9311000" y="367096"/>
            <a:ext cx="20193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bg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5FE18-5775-4187-AF1E-0560F6D597AC}"/>
              </a:ext>
            </a:extLst>
          </p:cNvPr>
          <p:cNvSpPr txBox="1"/>
          <p:nvPr/>
        </p:nvSpPr>
        <p:spPr>
          <a:xfrm>
            <a:off x="243135" y="1255167"/>
            <a:ext cx="1467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Kibana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대시보드</a:t>
            </a:r>
          </a:p>
        </p:txBody>
      </p:sp>
      <p:pic>
        <p:nvPicPr>
          <p:cNvPr id="2052" name="Picture 4" descr="https://lh6.googleusercontent.com/IyDAkC9rHVGniIh5-sW6uzGrquC17spLuqQYA5yeNrielGiAQPmMt3X-iuK822eGyroqfMT-vsJCa0zPoPVdb4BM0KFkiIhnAgj8Ol-bLebdb6XCxlvlN58ke4vqANqu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0" y="1676963"/>
            <a:ext cx="11585033" cy="4228537"/>
          </a:xfrm>
          <a:prstGeom prst="rect">
            <a:avLst/>
          </a:prstGeom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374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A54770E-4325-485E-9FEF-25D72537EBF2}"/>
              </a:ext>
            </a:extLst>
          </p:cNvPr>
          <p:cNvSpPr txBox="1"/>
          <p:nvPr/>
        </p:nvSpPr>
        <p:spPr>
          <a:xfrm>
            <a:off x="861637" y="2519383"/>
            <a:ext cx="365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웹페이지 구현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B2642EB-ABFE-4D08-94C4-16CE8A72DAAC}"/>
              </a:ext>
            </a:extLst>
          </p:cNvPr>
          <p:cNvCxnSpPr>
            <a:cxnSpLocks/>
          </p:cNvCxnSpPr>
          <p:nvPr/>
        </p:nvCxnSpPr>
        <p:spPr>
          <a:xfrm>
            <a:off x="103695" y="3302066"/>
            <a:ext cx="11160000" cy="0"/>
          </a:xfrm>
          <a:prstGeom prst="line">
            <a:avLst/>
          </a:prstGeom>
          <a:ln w="19050">
            <a:solidFill>
              <a:srgbClr val="F3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733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441592-36B5-4697-A419-0672306D3D0C}"/>
              </a:ext>
            </a:extLst>
          </p:cNvPr>
          <p:cNvSpPr/>
          <p:nvPr/>
        </p:nvSpPr>
        <p:spPr>
          <a:xfrm>
            <a:off x="1" y="0"/>
            <a:ext cx="3264310" cy="6858000"/>
          </a:xfrm>
          <a:prstGeom prst="rect">
            <a:avLst/>
          </a:prstGeom>
          <a:solidFill>
            <a:srgbClr val="2B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5A9395-B11E-483F-86C5-779D8FDA062C}"/>
              </a:ext>
            </a:extLst>
          </p:cNvPr>
          <p:cNvGrpSpPr/>
          <p:nvPr/>
        </p:nvGrpSpPr>
        <p:grpSpPr>
          <a:xfrm>
            <a:off x="341994" y="1526771"/>
            <a:ext cx="8817401" cy="1012722"/>
            <a:chOff x="283001" y="838531"/>
            <a:chExt cx="8817401" cy="101272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D719E3-969A-462D-9202-5E9D0E341D8F}"/>
                </a:ext>
              </a:extLst>
            </p:cNvPr>
            <p:cNvSpPr/>
            <p:nvPr/>
          </p:nvSpPr>
          <p:spPr>
            <a:xfrm>
              <a:off x="283001" y="838531"/>
              <a:ext cx="2910349" cy="1012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Part 04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EF0FDA-BC6A-4A1A-B0AE-E7991426B3CE}"/>
                </a:ext>
              </a:extLst>
            </p:cNvPr>
            <p:cNvSpPr txBox="1"/>
            <p:nvPr/>
          </p:nvSpPr>
          <p:spPr>
            <a:xfrm>
              <a:off x="3588776" y="990949"/>
              <a:ext cx="5511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후기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75FDF-587F-4CEB-82EC-1EA71FFDD5A2}"/>
              </a:ext>
            </a:extLst>
          </p:cNvPr>
          <p:cNvSpPr/>
          <p:nvPr/>
        </p:nvSpPr>
        <p:spPr>
          <a:xfrm>
            <a:off x="3822613" y="2170784"/>
            <a:ext cx="6621987" cy="3994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인사이트 도출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향후 개선 사항 및 기대효과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 후기 및 느낀점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17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25424B6-2EAB-4190-8F4E-99C8CEE97E5C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44659F2-7602-4CA6-96BD-E25F3F370151}"/>
                </a:ext>
              </a:extLst>
            </p:cNvPr>
            <p:cNvGrpSpPr/>
            <p:nvPr/>
          </p:nvGrpSpPr>
          <p:grpSpPr>
            <a:xfrm>
              <a:off x="164338" y="262742"/>
              <a:ext cx="9604903" cy="584776"/>
              <a:chOff x="119542" y="258494"/>
              <a:chExt cx="9604903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AE04326-B5B8-4195-9EA2-A19B87BB5B46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8907604" cy="584775"/>
                <a:chOff x="191208" y="216988"/>
                <a:chExt cx="8907604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AB5A01-5509-47D3-9A37-DD0B7DE447CD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프로젝트 후기</a:t>
                  </a: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6F9AE26-0E1F-4FAE-A6EE-8D6E194A6B40}"/>
                    </a:ext>
                  </a:extLst>
                </p:cNvPr>
                <p:cNvGrpSpPr/>
                <p:nvPr/>
              </p:nvGrpSpPr>
              <p:grpSpPr>
                <a:xfrm>
                  <a:off x="2905734" y="319583"/>
                  <a:ext cx="6193078" cy="446276"/>
                  <a:chOff x="5365477" y="326350"/>
                  <a:chExt cx="6193078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7B6C3BB-7379-4EBD-8803-A93988C36CD7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477" y="326350"/>
                    <a:ext cx="1985243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인사이트 도출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D9BBFCE-71E5-4281-9F25-0A007EA34EBE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720" y="326350"/>
                    <a:ext cx="276651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개선사항 및 기대효과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B34BF59-145E-4F0D-AB14-BB248A66FFA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4986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개발 후기</a:t>
                    </a: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DFF924-C846-49D3-B846-822558329E58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4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E7B611E-DC06-4D22-85FB-BA0A005FEDD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CCBFE4-24F9-4619-90AA-E6AA376A3596}"/>
              </a:ext>
            </a:extLst>
          </p:cNvPr>
          <p:cNvSpPr/>
          <p:nvPr/>
        </p:nvSpPr>
        <p:spPr>
          <a:xfrm>
            <a:off x="164338" y="1111458"/>
            <a:ext cx="3899604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인사이트 도출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2805A-7BD0-4B26-84EC-189F130E6AFE}"/>
              </a:ext>
            </a:extLst>
          </p:cNvPr>
          <p:cNvSpPr txBox="1"/>
          <p:nvPr/>
        </p:nvSpPr>
        <p:spPr>
          <a:xfrm>
            <a:off x="471868" y="1634879"/>
            <a:ext cx="10176574" cy="505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정보적 측면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 학습을 위해 음식 가짓수의 제한을 두었지만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자취생이 가장 많이 먹는 음식을 통해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먹는 음식의 영양소가 골고루 분포되어 있지 않다는 것을 깨닫게 됨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특히 라면과 스팸처럼 인스턴트 식품은 영양 불균형이 심각하여 간편하지만 섭취에 있어서는 비 권장함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기술적 측면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DB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테이블의 정규화 정교성에 따라 트랜잭션 감소와 업무 생산성이 높아짐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파이프라인 구축 시 소프트웨어 버전 일치 변수에 따라 구축의 어려움이 가미됨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단일과 멀티 파이프라인의 구축 방향성으로 복잡성을 낮출 수도 높일 수도 있음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- YOLOv3_tiny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모델의 경우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정량화된 모델이며 학습시간이 짧게 걸린다는 점에서 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학습성능이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떨어질 것으로 예상되었지만 타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모델들과의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학습성능비교에서 높은 성능을 발휘함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0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2AACD2-8514-4503-9B40-8847A1190279}"/>
              </a:ext>
            </a:extLst>
          </p:cNvPr>
          <p:cNvSpPr/>
          <p:nvPr/>
        </p:nvSpPr>
        <p:spPr>
          <a:xfrm>
            <a:off x="372960" y="4555976"/>
            <a:ext cx="5445949" cy="1650657"/>
          </a:xfrm>
          <a:prstGeom prst="round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dirty="0">
                <a:solidFill>
                  <a:srgbClr val="D1180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물리적 한계</a:t>
            </a:r>
            <a:endParaRPr lang="en-US" altLang="ko-KR" sz="2000" dirty="0">
              <a:solidFill>
                <a:srgbClr val="D1180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충분히 많은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epoch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돌리는 등 학습 시간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제한 감소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→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모델의 성능 개선 기대</a:t>
            </a:r>
            <a:endParaRPr lang="en-US" altLang="ko-KR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770EF6-194D-4227-B628-7499A2E67EE7}"/>
              </a:ext>
            </a:extLst>
          </p:cNvPr>
          <p:cNvSpPr/>
          <p:nvPr/>
        </p:nvSpPr>
        <p:spPr>
          <a:xfrm>
            <a:off x="2003404" y="1517248"/>
            <a:ext cx="2185060" cy="522513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4FD09E-0FB2-4168-9F2C-29096B7921ED}"/>
              </a:ext>
            </a:extLst>
          </p:cNvPr>
          <p:cNvSpPr/>
          <p:nvPr/>
        </p:nvSpPr>
        <p:spPr>
          <a:xfrm>
            <a:off x="372959" y="2429219"/>
            <a:ext cx="5445950" cy="1650657"/>
          </a:xfrm>
          <a:prstGeom prst="round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dirty="0">
                <a:solidFill>
                  <a:srgbClr val="D1180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한계</a:t>
            </a:r>
            <a:endParaRPr lang="en-US" altLang="ko-KR" sz="2000" dirty="0">
              <a:solidFill>
                <a:srgbClr val="D1180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Train</a:t>
            </a: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이미지를 더 많이 수집</a:t>
            </a:r>
            <a:r>
              <a:rPr lang="en-US" altLang="ko-KR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class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 감소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 모델의 성능 개선 기대</a:t>
            </a:r>
            <a:endParaRPr lang="en-US" altLang="ko-KR" sz="1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5E5B29-88EB-412B-BBD9-04AD3E1BE2DB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B4AB5C8-DBD7-4924-9FF1-20471D86AE58}"/>
                </a:ext>
              </a:extLst>
            </p:cNvPr>
            <p:cNvGrpSpPr/>
            <p:nvPr/>
          </p:nvGrpSpPr>
          <p:grpSpPr>
            <a:xfrm>
              <a:off x="164338" y="262742"/>
              <a:ext cx="9604903" cy="584776"/>
              <a:chOff x="119542" y="258494"/>
              <a:chExt cx="9604903" cy="58477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9F00BCC-A80F-4370-BA4D-4A814CC6D342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8907604" cy="584775"/>
                <a:chOff x="191208" y="216988"/>
                <a:chExt cx="8907604" cy="584775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CD0ED7-C3F6-4590-AAD4-32A093BDD684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프로젝트 후기</a:t>
                  </a: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9BA43FB7-07A4-40E4-9ABD-FC018D44EDCF}"/>
                    </a:ext>
                  </a:extLst>
                </p:cNvPr>
                <p:cNvGrpSpPr/>
                <p:nvPr/>
              </p:nvGrpSpPr>
              <p:grpSpPr>
                <a:xfrm>
                  <a:off x="2905734" y="319583"/>
                  <a:ext cx="6193078" cy="446276"/>
                  <a:chOff x="5365477" y="326350"/>
                  <a:chExt cx="6193078" cy="446276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A5D61EF-A308-4AB9-8A27-2D5F4EDDB1B2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477" y="326350"/>
                    <a:ext cx="1985243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인사이트 도출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7BF0E67-5B80-4C75-89C6-5BC386912B22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720" y="326350"/>
                    <a:ext cx="2864842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개선사항 및 기대효과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01EB016-96FE-4925-8218-ECD09C200B2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4986" y="326350"/>
                    <a:ext cx="138356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개발 후기</a:t>
                    </a:r>
                  </a:p>
                </p:txBody>
              </p:sp>
            </p:grp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ABCB32B-DE77-45D7-85C6-6BC7D480E773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4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CC0ED1C-276E-4252-92EF-02706F929C15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5D5CC5-643C-4D52-892F-B46F262903D6}"/>
              </a:ext>
            </a:extLst>
          </p:cNvPr>
          <p:cNvSpPr/>
          <p:nvPr/>
        </p:nvSpPr>
        <p:spPr>
          <a:xfrm>
            <a:off x="7499157" y="1517247"/>
            <a:ext cx="2185060" cy="522513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웹서비스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9739B24-CB0C-4E65-9C8B-B2BF74C42075}"/>
              </a:ext>
            </a:extLst>
          </p:cNvPr>
          <p:cNvSpPr/>
          <p:nvPr/>
        </p:nvSpPr>
        <p:spPr>
          <a:xfrm>
            <a:off x="6011758" y="2429218"/>
            <a:ext cx="5952444" cy="1650657"/>
          </a:xfrm>
          <a:prstGeom prst="round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dirty="0">
                <a:solidFill>
                  <a:srgbClr val="D1180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범위 확대</a:t>
            </a:r>
            <a:endParaRPr lang="en-US" altLang="ko-KR" sz="2000" dirty="0">
              <a:solidFill>
                <a:srgbClr val="D1180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분류의 사용자를 타겟으로</a:t>
            </a: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endParaRPr lang="en-US" altLang="ko-KR" sz="1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다이어트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당뇨 식단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정보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영양제 추천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까지의 범위로 확대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 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사용자 유입 기대</a:t>
            </a:r>
            <a:endParaRPr lang="en-US" altLang="ko-KR" sz="1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CAD080-3D7F-4039-8D53-9850754E5611}"/>
              </a:ext>
            </a:extLst>
          </p:cNvPr>
          <p:cNvSpPr/>
          <p:nvPr/>
        </p:nvSpPr>
        <p:spPr>
          <a:xfrm>
            <a:off x="6011758" y="4555975"/>
            <a:ext cx="5952444" cy="1650657"/>
          </a:xfrm>
          <a:prstGeom prst="roundRect">
            <a:avLst/>
          </a:prstGeom>
          <a:noFill/>
          <a:ln w="19050">
            <a:solidFill>
              <a:srgbClr val="2B3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dirty="0">
                <a:solidFill>
                  <a:srgbClr val="D1180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고객데이터 활용</a:t>
            </a:r>
            <a:endParaRPr lang="en-US" altLang="ko-KR" sz="2000" dirty="0">
              <a:solidFill>
                <a:srgbClr val="D1180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수집된 고객정보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리서치를 통한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 맞춤형 서비스</a:t>
            </a:r>
            <a:r>
              <a:rPr lang="ko-KR" altLang="en-US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제공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 비즈니스 모델 확장성 기대</a:t>
            </a:r>
            <a:endParaRPr lang="en-US" altLang="ko-KR" sz="1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16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EA967F-0D6D-4033-B952-0DF4292880F7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C64040F-4B77-4668-8398-9B8E73A3906C}"/>
                </a:ext>
              </a:extLst>
            </p:cNvPr>
            <p:cNvGrpSpPr/>
            <p:nvPr/>
          </p:nvGrpSpPr>
          <p:grpSpPr>
            <a:xfrm>
              <a:off x="164338" y="262742"/>
              <a:ext cx="9604903" cy="649152"/>
              <a:chOff x="119542" y="258494"/>
              <a:chExt cx="9604903" cy="64915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7AD292D-2CD5-4262-A7AD-5ECE062722BE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8907604" cy="649152"/>
                <a:chOff x="191208" y="216988"/>
                <a:chExt cx="8907604" cy="649152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59DAD-97B9-47BE-9658-2CFF6AC6534A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649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3200" dirty="0"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프로젝트 후기</a:t>
                  </a:r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92530E3-D2B9-4BD6-AF26-F4E424480AF4}"/>
                    </a:ext>
                  </a:extLst>
                </p:cNvPr>
                <p:cNvGrpSpPr/>
                <p:nvPr/>
              </p:nvGrpSpPr>
              <p:grpSpPr>
                <a:xfrm>
                  <a:off x="2905734" y="319583"/>
                  <a:ext cx="6193078" cy="492571"/>
                  <a:chOff x="5365477" y="326350"/>
                  <a:chExt cx="6193078" cy="492571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955C9BE-F742-447C-A3C7-A90754268EA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477" y="326350"/>
                    <a:ext cx="1985243" cy="4925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인사이트 도출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FC2C9F5-5782-4F6B-A913-7729251F73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720" y="326350"/>
                    <a:ext cx="2864842" cy="4925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개선사항 및 기대효과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5588333-B844-4180-ADEA-9A43AA14D2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4986" y="326350"/>
                    <a:ext cx="1383569" cy="4925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개발 후기</a:t>
                    </a:r>
                  </a:p>
                </p:txBody>
              </p:sp>
            </p:grp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06DB140-1F48-4CC2-87EC-52992696D0D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3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4</a:t>
                </a:r>
                <a:endParaRPr lang="ko-KR" altLang="en-US" sz="3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9647878-0A4B-4116-8783-394002998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00646B-57BA-49FA-BCC5-110D6E3C7407}"/>
              </a:ext>
            </a:extLst>
          </p:cNvPr>
          <p:cNvSpPr/>
          <p:nvPr/>
        </p:nvSpPr>
        <p:spPr>
          <a:xfrm>
            <a:off x="164338" y="1111458"/>
            <a:ext cx="3899604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후기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00E15D-F1C2-4FEE-971F-904175DA5913}"/>
              </a:ext>
            </a:extLst>
          </p:cNvPr>
          <p:cNvSpPr txBox="1"/>
          <p:nvPr/>
        </p:nvSpPr>
        <p:spPr>
          <a:xfrm>
            <a:off x="471867" y="1802659"/>
            <a:ext cx="11039947" cy="472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강우성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모델을 적용하는 경험을 가지고 싶었지만</a:t>
            </a:r>
            <a:r>
              <a:rPr lang="en-US" altLang="ko-KR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 </a:t>
            </a:r>
            <a:r>
              <a:rPr lang="ko-KR" altLang="en-US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학습에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 생각보다 </a:t>
            </a:r>
            <a:r>
              <a:rPr lang="ko-KR" altLang="en-US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너무 많은 시간이 투입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되어서 다소 여유없이 진행된 부분이 아쉬웠다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YOLO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모델이 세련되어 보였지만 레이블링 작업을 수작업으로 하나하나 진행한다는 점 역시도 인상깊었다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김홍태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서로 다른 분야를 학습한 집단이 협업을 한다는 것이 생각보다 쉽지 않다는 것을 느꼈음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동료에게 이해하기 쉽게 설명하기 위해선 내가 학습했던 부분을 다시 한 번 짚고 넘어가야 했고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이것은 반복 학습과 복습을 할 수 있는 좋은 기회가 되었음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협업을 통해 오히려 개개인의 능력을 향상시킬 수 있다는 것을 이해하게 </a:t>
            </a:r>
            <a:r>
              <a:rPr lang="ko-KR" altLang="en-US" dirty="0" err="1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됐음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설정아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모델링을 하면서 학습 데이터를 얼만큼 수집해야 하는지 고민하고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이미지를 학습에 맞게 잘 선별하고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일관성 있게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labeling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범위를 조절하는 과정 하나하나가 모델링에 영향을 주고 그 결과 모델의 성능도 크게 달라질 수 있으므로 </a:t>
            </a:r>
            <a:r>
              <a:rPr lang="ko-KR" altLang="en-US" dirty="0">
                <a:solidFill>
                  <a:srgbClr val="0000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수집과 전처리가 생각보다 모델링에 중요한 과정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임을 알게 되었다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모델이 학습하는데 시간이 생각보다 훨씬 오래 걸려서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hyperparameter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다양하게 조절해가면서 결과를 비교해볼 시간이 부족했고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YOLO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뿐 아니라 다른 전이학습 모델을 실제로 구현해보면서 다양한 결과를 얻고 싶었지만 시간부족 등의 이유로 못 하게 되어 아쉬움이 많이 남았다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436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EA967F-0D6D-4033-B952-0DF4292880F7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C64040F-4B77-4668-8398-9B8E73A3906C}"/>
                </a:ext>
              </a:extLst>
            </p:cNvPr>
            <p:cNvGrpSpPr/>
            <p:nvPr/>
          </p:nvGrpSpPr>
          <p:grpSpPr>
            <a:xfrm>
              <a:off x="164338" y="262742"/>
              <a:ext cx="9604903" cy="683264"/>
              <a:chOff x="119542" y="258494"/>
              <a:chExt cx="9604903" cy="68326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7AD292D-2CD5-4262-A7AD-5ECE062722BE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8907604" cy="683264"/>
                <a:chOff x="191208" y="216988"/>
                <a:chExt cx="8907604" cy="683264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759DAD-97B9-47BE-9658-2CFF6AC6534A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683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프로젝트 후기</a:t>
                  </a:r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92530E3-D2B9-4BD6-AF26-F4E424480AF4}"/>
                    </a:ext>
                  </a:extLst>
                </p:cNvPr>
                <p:cNvGrpSpPr/>
                <p:nvPr/>
              </p:nvGrpSpPr>
              <p:grpSpPr>
                <a:xfrm>
                  <a:off x="2905734" y="319583"/>
                  <a:ext cx="6193078" cy="517065"/>
                  <a:chOff x="5365477" y="326350"/>
                  <a:chExt cx="6193078" cy="517065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955C9BE-F742-447C-A3C7-A90754268EAC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477" y="326350"/>
                    <a:ext cx="1985243" cy="4925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인사이트 도출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FC2C9F5-5782-4F6B-A913-7729251F7383}"/>
                      </a:ext>
                    </a:extLst>
                  </p:cNvPr>
                  <p:cNvSpPr txBox="1"/>
                  <p:nvPr/>
                </p:nvSpPr>
                <p:spPr>
                  <a:xfrm>
                    <a:off x="7350720" y="326350"/>
                    <a:ext cx="2864842" cy="51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개선사항 및 기대효과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5588333-B844-4180-ADEA-9A43AA14D2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4986" y="326350"/>
                    <a:ext cx="1383569" cy="5170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개발 후기</a:t>
                    </a:r>
                  </a:p>
                </p:txBody>
              </p:sp>
            </p:grpSp>
          </p:grp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06DB140-1F48-4CC2-87EC-52992696D0D4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4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9647878-0A4B-4116-8783-39400299867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00646B-57BA-49FA-BCC5-110D6E3C7407}"/>
              </a:ext>
            </a:extLst>
          </p:cNvPr>
          <p:cNvSpPr/>
          <p:nvPr/>
        </p:nvSpPr>
        <p:spPr>
          <a:xfrm>
            <a:off x="164338" y="1111458"/>
            <a:ext cx="3899604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 후기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00E15D-F1C2-4FEE-971F-904175DA5913}"/>
              </a:ext>
            </a:extLst>
          </p:cNvPr>
          <p:cNvSpPr txBox="1"/>
          <p:nvPr/>
        </p:nvSpPr>
        <p:spPr>
          <a:xfrm>
            <a:off x="471868" y="1802659"/>
            <a:ext cx="10176574" cy="372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김병석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웹서비스 구현 중 </a:t>
            </a:r>
            <a:r>
              <a:rPr lang="ko-KR" altLang="en-US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인프라 구축 단계에서 각 버전의 호환성 등을 충분히 알아보지 않고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구축을 시작해 </a:t>
            </a:r>
            <a:r>
              <a:rPr lang="ko-KR" altLang="en-US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다시 재설치를 하게 되어 시간을 낭비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하게 되어 아쉬웠습니다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또한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elk stack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을 구축하는데 자료가 생각보다 없어 수 많은 오류를 만나게 되었고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실제로 </a:t>
            </a:r>
            <a:r>
              <a:rPr lang="en-US" altLang="ko-KR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elasticsearch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를 능숙하게 다루는 데에도 시간이 많이 걸리게 되었습니다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그럼에도 차근차근 난관을 헤쳐 </a:t>
            </a:r>
            <a:r>
              <a:rPr lang="ko-KR" altLang="en-US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나가 제 시간에 구축을 하게 되어 뿌듯합니다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이민호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초기 페이지에 따른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 시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차후 일어날 수 있는 변수에 대해 한번 더 고민하면서 업무 효율을 높여 가는 것이 중요하다고 느꼈습니다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이수진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데이터 사이언스와 데이터 엔지니어링의 </a:t>
            </a:r>
            <a:r>
              <a:rPr lang="ko-KR" altLang="en-US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협업을 통한 모델링 선정</a:t>
            </a:r>
            <a:r>
              <a:rPr lang="en-US" altLang="ko-KR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데이터 수집</a:t>
            </a:r>
            <a:r>
              <a:rPr lang="en-US" altLang="ko-KR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데이터 설계까지 처음으로 제대로 된 융합 프로젝트를 수행하게 된 것 같아 뜻깊었습니다</a:t>
            </a:r>
            <a:r>
              <a:rPr lang="en-US" altLang="ko-KR" dirty="0">
                <a:solidFill>
                  <a:srgbClr val="0000FF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 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특히 데이터의 개발과 유지보수 측면에서 어떻게 방향성을 잡아야 할지 여실히 느낄 수 있는 프로젝트였습니다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748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6A013C-9772-4DA6-8566-3739C2B45574}"/>
              </a:ext>
            </a:extLst>
          </p:cNvPr>
          <p:cNvSpPr/>
          <p:nvPr/>
        </p:nvSpPr>
        <p:spPr>
          <a:xfrm>
            <a:off x="235670" y="1470949"/>
            <a:ext cx="829559" cy="2471319"/>
          </a:xfrm>
          <a:prstGeom prst="rect">
            <a:avLst/>
          </a:prstGeom>
          <a:solidFill>
            <a:srgbClr val="F89B6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0B4F3-CAE2-47F2-9570-E63D72FFA607}"/>
              </a:ext>
            </a:extLst>
          </p:cNvPr>
          <p:cNvSpPr txBox="1"/>
          <p:nvPr/>
        </p:nvSpPr>
        <p:spPr>
          <a:xfrm>
            <a:off x="1243526" y="1686896"/>
            <a:ext cx="4986782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식단 이미지를 통해 섭취할 </a:t>
            </a:r>
            <a:r>
              <a:rPr lang="ko-KR" altLang="en-US" sz="1600" dirty="0">
                <a:solidFill>
                  <a:srgbClr val="D1180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음식 객체 검출</a:t>
            </a:r>
            <a:r>
              <a:rPr lang="en-US" altLang="ko-KR" sz="1600" dirty="0">
                <a:solidFill>
                  <a:srgbClr val="D1180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br>
              <a:rPr lang="en-US" altLang="ko-KR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및 해당 음식의 </a:t>
            </a:r>
            <a:r>
              <a:rPr lang="ko-KR" altLang="en-US" sz="1600" dirty="0">
                <a:solidFill>
                  <a:srgbClr val="D1180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영양 정보 제공 </a:t>
            </a: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서비스</a:t>
            </a:r>
            <a:endParaRPr lang="en-US" altLang="ko-KR" sz="16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사용자에 맞춘 </a:t>
            </a:r>
            <a:r>
              <a:rPr lang="en-US" altLang="ko-KR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일 섭취 권장량 기준 </a:t>
            </a:r>
            <a:br>
              <a:rPr lang="en-US" altLang="ko-KR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부족한</a:t>
            </a:r>
            <a:r>
              <a:rPr lang="en-US" altLang="ko-KR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/ </a:t>
            </a: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과다한 </a:t>
            </a:r>
            <a:r>
              <a:rPr lang="ko-KR" altLang="en-US" sz="1600" dirty="0">
                <a:solidFill>
                  <a:srgbClr val="D1180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영양  관리 </a:t>
            </a:r>
            <a:r>
              <a:rPr lang="ko-KR" altLang="en-US" sz="16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서비스</a:t>
            </a:r>
            <a:endParaRPr lang="en-US" altLang="ko-KR" sz="16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62684A-AB47-4846-AF21-2B2513873FA9}"/>
              </a:ext>
            </a:extLst>
          </p:cNvPr>
          <p:cNvSpPr/>
          <p:nvPr/>
        </p:nvSpPr>
        <p:spPr>
          <a:xfrm>
            <a:off x="6115663" y="1470949"/>
            <a:ext cx="829559" cy="2471315"/>
          </a:xfrm>
          <a:prstGeom prst="rect">
            <a:avLst/>
          </a:prstGeom>
          <a:solidFill>
            <a:srgbClr val="F89B6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구축 </a:t>
            </a:r>
            <a:endParaRPr lang="en-US" altLang="ko-KR" sz="2400" dirty="0">
              <a:solidFill>
                <a:schemeClr val="bg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범위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45935F-F252-4936-8844-FC11B3B1389E}"/>
              </a:ext>
            </a:extLst>
          </p:cNvPr>
          <p:cNvSpPr/>
          <p:nvPr/>
        </p:nvSpPr>
        <p:spPr>
          <a:xfrm>
            <a:off x="103695" y="5429125"/>
            <a:ext cx="11990898" cy="1162875"/>
          </a:xfrm>
          <a:prstGeom prst="rect">
            <a:avLst/>
          </a:prstGeom>
          <a:ln w="15875">
            <a:solidFill>
              <a:srgbClr val="F373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</a:t>
            </a:r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인 가구의 </a:t>
            </a:r>
            <a:r>
              <a:rPr lang="ko-KR" altLang="en-US" sz="2800" dirty="0">
                <a:solidFill>
                  <a:srgbClr val="FF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건강한 식습관</a:t>
            </a:r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을 위한 </a:t>
            </a:r>
            <a:r>
              <a:rPr lang="ko-KR" altLang="en-US" sz="2800" dirty="0">
                <a:solidFill>
                  <a:srgbClr val="FF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사용자 맞춤 영양 정보 제공 서비스 </a:t>
            </a:r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3649-C930-4406-8DB5-649702E1B578}"/>
              </a:ext>
            </a:extLst>
          </p:cNvPr>
          <p:cNvSpPr txBox="1"/>
          <p:nvPr/>
        </p:nvSpPr>
        <p:spPr>
          <a:xfrm>
            <a:off x="7107811" y="1154344"/>
            <a:ext cx="4986782" cy="308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DB </a:t>
            </a: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설계</a:t>
            </a:r>
            <a:endParaRPr lang="en-US" altLang="ko-KR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영양정보 기준정보 테이블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웹서비스 구현으로 수집될 사용자 </a:t>
            </a:r>
            <a:b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업로드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결과 정보 테이블 구현</a:t>
            </a:r>
            <a:endParaRPr lang="en-US" altLang="ko-KR" sz="12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모델링</a:t>
            </a:r>
            <a:endParaRPr lang="en-US" altLang="ko-KR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1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인가구가 가장 자주 섭취하는 음식 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6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가지로 한정</a:t>
            </a:r>
            <a:b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(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백미밥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배추김치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계란프라이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스팸구이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라면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조미김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YOLOv3_tiny / YOLOv3 / YOLOv5s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모델 구현</a:t>
            </a:r>
            <a:endParaRPr lang="en-US" altLang="ko-KR" sz="12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 서비스</a:t>
            </a:r>
            <a:endParaRPr lang="en-US" altLang="ko-KR" sz="14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Django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웹서비스 구현</a:t>
            </a:r>
            <a:b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</a:br>
            <a:r>
              <a:rPr lang="en-US" altLang="ko-KR" sz="1200" dirty="0" err="1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logstash</a:t>
            </a:r>
            <a:r>
              <a:rPr lang="en-US" altLang="ko-KR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ko-KR" altLang="en-US" sz="1200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연동을 통한 사용자 로그 정보 구현</a:t>
            </a:r>
            <a:endParaRPr lang="en-US" altLang="ko-KR" sz="1200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BAAFBF-335E-44AC-BB51-3F8782B87166}"/>
              </a:ext>
            </a:extLst>
          </p:cNvPr>
          <p:cNvGrpSpPr/>
          <p:nvPr/>
        </p:nvGrpSpPr>
        <p:grpSpPr>
          <a:xfrm>
            <a:off x="103695" y="262742"/>
            <a:ext cx="8745337" cy="698793"/>
            <a:chOff x="103695" y="262742"/>
            <a:chExt cx="8745337" cy="69879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BAB13B8-B630-41E1-BD97-A4F356967D68}"/>
                </a:ext>
              </a:extLst>
            </p:cNvPr>
            <p:cNvGrpSpPr/>
            <p:nvPr/>
          </p:nvGrpSpPr>
          <p:grpSpPr>
            <a:xfrm>
              <a:off x="164338" y="262742"/>
              <a:ext cx="8606424" cy="584776"/>
              <a:chOff x="119542" y="258494"/>
              <a:chExt cx="8606424" cy="584776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F9AFA818-C628-4374-84AD-25FB350D22EA}"/>
                  </a:ext>
                </a:extLst>
              </p:cNvPr>
              <p:cNvGrpSpPr/>
              <p:nvPr/>
            </p:nvGrpSpPr>
            <p:grpSpPr>
              <a:xfrm>
                <a:off x="816842" y="258494"/>
                <a:ext cx="7909124" cy="584775"/>
                <a:chOff x="191209" y="216988"/>
                <a:chExt cx="7909124" cy="584775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0BB36E5-1751-46F3-9B67-130FF13A2B13}"/>
                    </a:ext>
                  </a:extLst>
                </p:cNvPr>
                <p:cNvSpPr txBox="1"/>
                <p:nvPr/>
              </p:nvSpPr>
              <p:spPr>
                <a:xfrm>
                  <a:off x="191209" y="216988"/>
                  <a:ext cx="264893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프로젝트 개요</a:t>
                  </a: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12CC3FD-0790-4514-9747-AF8982489A4C}"/>
                    </a:ext>
                  </a:extLst>
                </p:cNvPr>
                <p:cNvGrpSpPr/>
                <p:nvPr/>
              </p:nvGrpSpPr>
              <p:grpSpPr>
                <a:xfrm>
                  <a:off x="2748077" y="319583"/>
                  <a:ext cx="5352256" cy="446276"/>
                  <a:chOff x="5207820" y="326350"/>
                  <a:chExt cx="5352256" cy="446276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41AF11-D1FD-4C5A-87AF-6029F404316F}"/>
                      </a:ext>
                    </a:extLst>
                  </p:cNvPr>
                  <p:cNvSpPr txBox="1"/>
                  <p:nvPr/>
                </p:nvSpPr>
                <p:spPr>
                  <a:xfrm>
                    <a:off x="5207820" y="326350"/>
                    <a:ext cx="147834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기획 배경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7C48F0D-B2F9-44AC-9B14-071EECB3B369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22" y="326350"/>
                    <a:ext cx="2396137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F37321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목표 및 구축 범위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0F9E4D7-2FC1-4FF0-8F98-7E681E8821A7}"/>
                      </a:ext>
                    </a:extLst>
                  </p:cNvPr>
                  <p:cNvSpPr txBox="1"/>
                  <p:nvPr/>
                </p:nvSpPr>
                <p:spPr>
                  <a:xfrm>
                    <a:off x="9081730" y="326350"/>
                    <a:ext cx="147834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팀원 소개</a:t>
                    </a:r>
                  </a:p>
                </p:txBody>
              </p:sp>
            </p:grp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8DA2B83-E1D6-4422-9313-A270E6356ED9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0037BCC-706C-46CD-968B-9A7295F40A30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8745337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8F31021F-45A0-49A8-800C-06A6D093E794}"/>
              </a:ext>
            </a:extLst>
          </p:cNvPr>
          <p:cNvSpPr/>
          <p:nvPr/>
        </p:nvSpPr>
        <p:spPr>
          <a:xfrm>
            <a:off x="5471784" y="4338843"/>
            <a:ext cx="829559" cy="764701"/>
          </a:xfrm>
          <a:prstGeom prst="downArrow">
            <a:avLst>
              <a:gd name="adj1" fmla="val 27291"/>
              <a:gd name="adj2" fmla="val 57240"/>
            </a:avLst>
          </a:prstGeom>
          <a:solidFill>
            <a:schemeClr val="bg2">
              <a:lumMod val="75000"/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9C46BF-3609-42DA-8947-88C54C346338}"/>
              </a:ext>
            </a:extLst>
          </p:cNvPr>
          <p:cNvGrpSpPr/>
          <p:nvPr/>
        </p:nvGrpSpPr>
        <p:grpSpPr>
          <a:xfrm>
            <a:off x="103695" y="262742"/>
            <a:ext cx="8745337" cy="698793"/>
            <a:chOff x="103695" y="262742"/>
            <a:chExt cx="8745337" cy="69879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114537-0728-477C-BAD7-A3EE034DBDCB}"/>
                </a:ext>
              </a:extLst>
            </p:cNvPr>
            <p:cNvGrpSpPr/>
            <p:nvPr/>
          </p:nvGrpSpPr>
          <p:grpSpPr>
            <a:xfrm>
              <a:off x="164338" y="262742"/>
              <a:ext cx="8606424" cy="584776"/>
              <a:chOff x="119542" y="258494"/>
              <a:chExt cx="8606424" cy="58477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95DC501F-1112-4FE8-B30E-518DFE772E32}"/>
                  </a:ext>
                </a:extLst>
              </p:cNvPr>
              <p:cNvGrpSpPr/>
              <p:nvPr/>
            </p:nvGrpSpPr>
            <p:grpSpPr>
              <a:xfrm>
                <a:off x="816842" y="258494"/>
                <a:ext cx="7909124" cy="584775"/>
                <a:chOff x="191209" y="216988"/>
                <a:chExt cx="7909124" cy="584775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1112992-2443-49BC-90D3-E9CAB2BC09D5}"/>
                    </a:ext>
                  </a:extLst>
                </p:cNvPr>
                <p:cNvSpPr txBox="1"/>
                <p:nvPr/>
              </p:nvSpPr>
              <p:spPr>
                <a:xfrm>
                  <a:off x="191209" y="216988"/>
                  <a:ext cx="264893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3200" dirty="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프로젝트 개요</a:t>
                  </a: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66C247C-1886-4D4E-BF7A-0C03BBDAD68D}"/>
                    </a:ext>
                  </a:extLst>
                </p:cNvPr>
                <p:cNvGrpSpPr/>
                <p:nvPr/>
              </p:nvGrpSpPr>
              <p:grpSpPr>
                <a:xfrm>
                  <a:off x="2748077" y="319583"/>
                  <a:ext cx="5352256" cy="446276"/>
                  <a:chOff x="5207820" y="326350"/>
                  <a:chExt cx="5352256" cy="446276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06062E2-82DA-4F72-B9A0-30666BB4F4B8}"/>
                      </a:ext>
                    </a:extLst>
                  </p:cNvPr>
                  <p:cNvSpPr txBox="1"/>
                  <p:nvPr/>
                </p:nvSpPr>
                <p:spPr>
                  <a:xfrm>
                    <a:off x="5207820" y="326350"/>
                    <a:ext cx="147834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기획 배경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02C9ED-8253-42A2-B464-0B45406AACAF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23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목표 및 구축 범위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434D8CD-DDF3-4D17-979E-8EA799508FB0}"/>
                      </a:ext>
                    </a:extLst>
                  </p:cNvPr>
                  <p:cNvSpPr txBox="1"/>
                  <p:nvPr/>
                </p:nvSpPr>
                <p:spPr>
                  <a:xfrm>
                    <a:off x="9081730" y="326350"/>
                    <a:ext cx="1478346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F37321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팀원 소개</a:t>
                    </a:r>
                  </a:p>
                </p:txBody>
              </p:sp>
            </p:grpSp>
          </p:grp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F4A8CD8-8738-467B-B83E-CB4AB6456487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F3732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1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7EABC3A-ABA3-404B-8FFD-245D0AB93E7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8745337" cy="0"/>
            </a:xfrm>
            <a:prstGeom prst="line">
              <a:avLst/>
            </a:prstGeom>
            <a:ln w="19050">
              <a:solidFill>
                <a:srgbClr val="F373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79AECFC-B288-4A8B-B79B-540667BC3369}"/>
              </a:ext>
            </a:extLst>
          </p:cNvPr>
          <p:cNvGrpSpPr/>
          <p:nvPr/>
        </p:nvGrpSpPr>
        <p:grpSpPr>
          <a:xfrm>
            <a:off x="103695" y="1638303"/>
            <a:ext cx="12005503" cy="4348015"/>
            <a:chOff x="167743" y="1884110"/>
            <a:chExt cx="12005503" cy="434801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B3FEE97-01C5-49E0-A1D9-57163FF01C54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" t="3216" r="1297" b="1974"/>
            <a:stretch/>
          </p:blipFill>
          <p:spPr>
            <a:xfrm>
              <a:off x="8451594" y="1884110"/>
              <a:ext cx="1447272" cy="143847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8911810-6995-48A8-9C52-97A45834A07F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" t="-511" r="1063" b="3402"/>
            <a:stretch/>
          </p:blipFill>
          <p:spPr>
            <a:xfrm>
              <a:off x="4409764" y="1884110"/>
              <a:ext cx="1447272" cy="144180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E775E16-AD27-468A-A2CD-E107131356B2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4" b="3782"/>
            <a:stretch/>
          </p:blipFill>
          <p:spPr>
            <a:xfrm>
              <a:off x="6415207" y="1884111"/>
              <a:ext cx="1447272" cy="144180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2A187AC-54AE-4300-91D3-B53DB71B6A89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" t="3847" r="-243" b="-993"/>
            <a:stretch/>
          </p:blipFill>
          <p:spPr>
            <a:xfrm>
              <a:off x="10397897" y="1884111"/>
              <a:ext cx="1447272" cy="144180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6373C2C-F654-4BCD-9319-8EF94CC62FEA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3" b="3778"/>
            <a:stretch/>
          </p:blipFill>
          <p:spPr>
            <a:xfrm>
              <a:off x="2365081" y="1893915"/>
              <a:ext cx="1449601" cy="143523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A67FD39-D94B-46A7-A15E-865994F53C15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" t="1227" r="1121" b="-1333"/>
            <a:stretch/>
          </p:blipFill>
          <p:spPr>
            <a:xfrm>
              <a:off x="375192" y="1889153"/>
              <a:ext cx="1449600" cy="1441524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8D66DEA-A217-415B-B0B5-7427BDBCA2BB}"/>
                </a:ext>
              </a:extLst>
            </p:cNvPr>
            <p:cNvSpPr/>
            <p:nvPr/>
          </p:nvSpPr>
          <p:spPr>
            <a:xfrm>
              <a:off x="375191" y="3628103"/>
              <a:ext cx="1449601" cy="471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김병석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4754FB1-438C-42B7-9214-C029AFBFF172}"/>
                </a:ext>
              </a:extLst>
            </p:cNvPr>
            <p:cNvSpPr/>
            <p:nvPr/>
          </p:nvSpPr>
          <p:spPr>
            <a:xfrm>
              <a:off x="2365284" y="3628102"/>
              <a:ext cx="1449601" cy="471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이민호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16394F9-27D2-4337-9F76-5EAC9F75BC53}"/>
                </a:ext>
              </a:extLst>
            </p:cNvPr>
            <p:cNvSpPr/>
            <p:nvPr/>
          </p:nvSpPr>
          <p:spPr>
            <a:xfrm>
              <a:off x="4407435" y="3628102"/>
              <a:ext cx="1449601" cy="471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이수진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6CDC708-642E-44D9-B1FB-C3D957734E92}"/>
                </a:ext>
              </a:extLst>
            </p:cNvPr>
            <p:cNvSpPr/>
            <p:nvPr/>
          </p:nvSpPr>
          <p:spPr>
            <a:xfrm>
              <a:off x="6412878" y="3628102"/>
              <a:ext cx="1449601" cy="471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강우성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6A7A98C-015E-420D-AA43-FD24F4BDB3BE}"/>
                </a:ext>
              </a:extLst>
            </p:cNvPr>
            <p:cNvSpPr/>
            <p:nvPr/>
          </p:nvSpPr>
          <p:spPr>
            <a:xfrm>
              <a:off x="8436506" y="3628102"/>
              <a:ext cx="1449601" cy="471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김홍태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8252CE5-9312-4568-90BA-22ACE1C292D5}"/>
                </a:ext>
              </a:extLst>
            </p:cNvPr>
            <p:cNvSpPr/>
            <p:nvPr/>
          </p:nvSpPr>
          <p:spPr>
            <a:xfrm>
              <a:off x="10397897" y="3628101"/>
              <a:ext cx="1449601" cy="4719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설정아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D60D5A0-2BE6-46F6-9314-B86AA7EC1C1D}"/>
                </a:ext>
              </a:extLst>
            </p:cNvPr>
            <p:cNvSpPr/>
            <p:nvPr/>
          </p:nvSpPr>
          <p:spPr>
            <a:xfrm>
              <a:off x="167743" y="3991897"/>
              <a:ext cx="1969262" cy="223870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DE(</a:t>
              </a:r>
              <a:r>
                <a:rPr lang="ko-KR" altLang="en-US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조장</a:t>
              </a: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)</a:t>
              </a: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프로젝트 관리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DB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구축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웹 서비스 구현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수행일지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,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  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WBS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E34C67D-AFA5-4FFC-9DB7-30AAA73A4C1F}"/>
                </a:ext>
              </a:extLst>
            </p:cNvPr>
            <p:cNvSpPr/>
            <p:nvPr/>
          </p:nvSpPr>
          <p:spPr>
            <a:xfrm>
              <a:off x="2105453" y="3990373"/>
              <a:ext cx="1969262" cy="224022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DE</a:t>
              </a: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웹 크롤링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DB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구축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웹 서비스 구현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발표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E2423D8-49DF-444C-865D-9C7498B9D4D7}"/>
                </a:ext>
              </a:extLst>
            </p:cNvPr>
            <p:cNvSpPr/>
            <p:nvPr/>
          </p:nvSpPr>
          <p:spPr>
            <a:xfrm>
              <a:off x="4075254" y="3988849"/>
              <a:ext cx="1969262" cy="22417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DE</a:t>
              </a: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웹 크롤링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DB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구축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웹 서비스 구현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PPT 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E8B4231-538C-4E40-899A-4804BBE13886}"/>
                </a:ext>
              </a:extLst>
            </p:cNvPr>
            <p:cNvSpPr/>
            <p:nvPr/>
          </p:nvSpPr>
          <p:spPr>
            <a:xfrm>
              <a:off x="6027989" y="3988848"/>
              <a:ext cx="2178905" cy="22417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DS</a:t>
              </a: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이미지 수집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전처리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모델링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(YOLOv3_tiny)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학습 결과 분석 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발표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E695EAAE-BF1D-4F59-886B-7887ED41B5F3}"/>
                </a:ext>
              </a:extLst>
            </p:cNvPr>
            <p:cNvSpPr/>
            <p:nvPr/>
          </p:nvSpPr>
          <p:spPr>
            <a:xfrm>
              <a:off x="8095668" y="3990373"/>
              <a:ext cx="2131276" cy="22417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DS</a:t>
              </a: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이미지 수집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 전처리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모델링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(YOLOv3)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학습 결과 분석 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수행일지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, WBS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88E32634-463C-48E1-BFD8-CB9C6A35AE32}"/>
                </a:ext>
              </a:extLst>
            </p:cNvPr>
            <p:cNvSpPr/>
            <p:nvPr/>
          </p:nvSpPr>
          <p:spPr>
            <a:xfrm>
              <a:off x="10041970" y="3988848"/>
              <a:ext cx="2131276" cy="22417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DS</a:t>
              </a:r>
            </a:p>
            <a:p>
              <a:pPr marL="285750" indent="-28575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이미지 수집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 전처리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모델링</a:t>
              </a: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(YOLOv5s)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학습 결과 분석 </a:t>
              </a:r>
              <a:endParaRPr lang="en-US" altLang="ko-KR" sz="1300" dirty="0">
                <a:solidFill>
                  <a:schemeClr val="tx1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rPr>
                <a:t>PPT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9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6441592-36B5-4697-A419-0672306D3D0C}"/>
              </a:ext>
            </a:extLst>
          </p:cNvPr>
          <p:cNvSpPr/>
          <p:nvPr/>
        </p:nvSpPr>
        <p:spPr>
          <a:xfrm>
            <a:off x="1" y="0"/>
            <a:ext cx="3264310" cy="6858000"/>
          </a:xfrm>
          <a:prstGeom prst="rect">
            <a:avLst/>
          </a:prstGeom>
          <a:solidFill>
            <a:srgbClr val="2B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5A9395-B11E-483F-86C5-779D8FDA062C}"/>
              </a:ext>
            </a:extLst>
          </p:cNvPr>
          <p:cNvGrpSpPr/>
          <p:nvPr/>
        </p:nvGrpSpPr>
        <p:grpSpPr>
          <a:xfrm>
            <a:off x="341994" y="1526771"/>
            <a:ext cx="8817401" cy="1012722"/>
            <a:chOff x="283001" y="838531"/>
            <a:chExt cx="8817401" cy="101272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D719E3-969A-462D-9202-5E9D0E341D8F}"/>
                </a:ext>
              </a:extLst>
            </p:cNvPr>
            <p:cNvSpPr/>
            <p:nvPr/>
          </p:nvSpPr>
          <p:spPr>
            <a:xfrm>
              <a:off x="283001" y="838531"/>
              <a:ext cx="2910349" cy="1012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Part 02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EF0FDA-BC6A-4A1A-B0AE-E7991426B3CE}"/>
                </a:ext>
              </a:extLst>
            </p:cNvPr>
            <p:cNvSpPr txBox="1"/>
            <p:nvPr/>
          </p:nvSpPr>
          <p:spPr>
            <a:xfrm>
              <a:off x="3588776" y="990949"/>
              <a:ext cx="5511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Data Science</a:t>
              </a:r>
              <a:endPara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75FDF-587F-4CEB-82EC-1EA71FFDD5A2}"/>
              </a:ext>
            </a:extLst>
          </p:cNvPr>
          <p:cNvSpPr/>
          <p:nvPr/>
        </p:nvSpPr>
        <p:spPr>
          <a:xfrm>
            <a:off x="3822613" y="2170784"/>
            <a:ext cx="6621987" cy="3994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 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 및 분석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YOLO</a:t>
            </a: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모델링 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모델링 결과</a:t>
            </a:r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413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27D2609-31C3-4A48-B129-95CDB97E39EC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6D5E340-514F-42C9-87AC-AD499A09D6BC}"/>
                </a:ext>
              </a:extLst>
            </p:cNvPr>
            <p:cNvGrpSpPr/>
            <p:nvPr/>
          </p:nvGrpSpPr>
          <p:grpSpPr>
            <a:xfrm>
              <a:off x="164338" y="262742"/>
              <a:ext cx="9795738" cy="584776"/>
              <a:chOff x="119542" y="258494"/>
              <a:chExt cx="979573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705AED5-F24B-4BF5-8E46-10E3B9F8EC58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098439" cy="584775"/>
                <a:chOff x="191208" y="216988"/>
                <a:chExt cx="909843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E922F7-2E16-4681-896C-04AE5A2C59EE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69CC248-F9CE-49A8-BD30-0D10083A60B8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22886" cy="446276"/>
                  <a:chOff x="5526504" y="326350"/>
                  <a:chExt cx="622288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6DC33D7-76C4-4B7D-8BF7-929D5305655A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A72D5D0-F257-4F69-A276-7E1560C1D8D2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FC591A7-D075-47EC-AB04-AAC8DEFE3282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01A47AF-D12C-4775-A159-01DFFB4242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4423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  <a:endPara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OTF Regular" panose="020B0600000101010101" pitchFamily="34" charset="-127"/>
                      <a:ea typeface="나눔스퀘어라운드OTF Regular" panose="020B0600000101010101" pitchFamily="34" charset="-127"/>
                    </a:endParaRP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3652FA-8308-45B7-A0D2-0C418BB63FB3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D51AF75-05EC-40BC-9EC0-505752D8D14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20DD02A-08C1-41E2-A4D2-D63EB6CF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7" y="1677066"/>
            <a:ext cx="5318626" cy="47284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78DA13-4D7C-4555-8660-835840C723EF}"/>
              </a:ext>
            </a:extLst>
          </p:cNvPr>
          <p:cNvSpPr/>
          <p:nvPr/>
        </p:nvSpPr>
        <p:spPr>
          <a:xfrm>
            <a:off x="5968180" y="1337187"/>
            <a:ext cx="5843963" cy="607116"/>
          </a:xfrm>
          <a:prstGeom prst="rect">
            <a:avLst/>
          </a:prstGeom>
          <a:solidFill>
            <a:srgbClr val="7B8EA9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구글</a:t>
            </a:r>
            <a:r>
              <a:rPr lang="en-US" altLang="ko-KR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네이버에서 </a:t>
            </a:r>
            <a:r>
              <a:rPr lang="ko-KR" altLang="en-US" sz="24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웹 크롤링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으로 이미지 수집</a:t>
            </a:r>
            <a:endParaRPr lang="en-US" altLang="ko-KR" sz="2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850BCED-3D0C-461D-AFA5-EDD602F5CB74}"/>
              </a:ext>
            </a:extLst>
          </p:cNvPr>
          <p:cNvSpPr/>
          <p:nvPr/>
        </p:nvSpPr>
        <p:spPr>
          <a:xfrm>
            <a:off x="8599735" y="2082397"/>
            <a:ext cx="580852" cy="471950"/>
          </a:xfrm>
          <a:prstGeom prst="downArrow">
            <a:avLst/>
          </a:prstGeom>
          <a:solidFill>
            <a:srgbClr val="2B3F6B">
              <a:alpha val="92000"/>
            </a:srgbClr>
          </a:solidFill>
          <a:ln>
            <a:noFill/>
          </a:ln>
          <a:effectLst>
            <a:outerShdw blurRad="12700" dist="38100" dir="2700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0B4D19-FCD7-4F50-B781-8A58CF21FC4E}"/>
              </a:ext>
            </a:extLst>
          </p:cNvPr>
          <p:cNvSpPr/>
          <p:nvPr/>
        </p:nvSpPr>
        <p:spPr>
          <a:xfrm>
            <a:off x="5968180" y="2692441"/>
            <a:ext cx="5843963" cy="1828355"/>
          </a:xfrm>
          <a:prstGeom prst="rect">
            <a:avLst/>
          </a:prstGeom>
          <a:solidFill>
            <a:srgbClr val="7B8EA9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수집된 이미지를 한 장씩 확인하면서 </a:t>
            </a: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학습에 사용되기 어려운 사진</a:t>
            </a:r>
            <a:endParaRPr lang="en-US" altLang="ko-KR" sz="1600" dirty="0">
              <a:solidFill>
                <a:srgbClr val="2B3F6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해상도가 너무 낮거나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비빔밥 등 여러 음식이 섞여 있는 경우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은 </a:t>
            </a:r>
            <a:endParaRPr lang="en-US" altLang="ko-KR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제거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하고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다시 </a:t>
            </a: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웹 크롤링</a:t>
            </a:r>
            <a:r>
              <a:rPr lang="ko-KR" altLang="en-US" sz="16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으로</a:t>
            </a: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이미지 수집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. 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해당 </a:t>
            </a: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과정을 반복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하여 </a:t>
            </a:r>
            <a:endParaRPr lang="en-US" altLang="ko-KR" sz="1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총 </a:t>
            </a:r>
            <a:r>
              <a:rPr lang="en-US" altLang="ko-KR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300</a:t>
            </a:r>
            <a:r>
              <a:rPr lang="ko-KR" altLang="en-US" sz="16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장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이미지를 수집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 class 3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 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–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밥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김치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미역국 </a:t>
            </a:r>
            <a:r>
              <a:rPr lang="en-US" altLang="ko-KR" sz="1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0CDB8D1-65E0-4A39-9711-347522111BFC}"/>
              </a:ext>
            </a:extLst>
          </p:cNvPr>
          <p:cNvSpPr/>
          <p:nvPr/>
        </p:nvSpPr>
        <p:spPr>
          <a:xfrm>
            <a:off x="8599735" y="4658890"/>
            <a:ext cx="580852" cy="471950"/>
          </a:xfrm>
          <a:prstGeom prst="downArrow">
            <a:avLst/>
          </a:prstGeom>
          <a:solidFill>
            <a:srgbClr val="2B3F6B">
              <a:alpha val="92000"/>
            </a:srgbClr>
          </a:solidFill>
          <a:ln>
            <a:noFill/>
          </a:ln>
          <a:effectLst>
            <a:outerShdw blurRad="12700" dist="38100" dir="2700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3EE4E-EC83-47BB-96BD-D7A51C184805}"/>
              </a:ext>
            </a:extLst>
          </p:cNvPr>
          <p:cNvSpPr/>
          <p:nvPr/>
        </p:nvSpPr>
        <p:spPr>
          <a:xfrm>
            <a:off x="5968179" y="5268934"/>
            <a:ext cx="5843963" cy="983226"/>
          </a:xfrm>
          <a:prstGeom prst="rect">
            <a:avLst/>
          </a:prstGeom>
          <a:solidFill>
            <a:srgbClr val="7B8EA9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Class 6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늘리면서 이미지도 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총 </a:t>
            </a:r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500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장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수집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백미밥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배추김치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계란프라이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스팸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라면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조미김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99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8F39A0-46B6-4FC2-839B-BBD11CF74FD6}"/>
              </a:ext>
            </a:extLst>
          </p:cNvPr>
          <p:cNvGrpSpPr/>
          <p:nvPr/>
        </p:nvGrpSpPr>
        <p:grpSpPr>
          <a:xfrm>
            <a:off x="103695" y="262742"/>
            <a:ext cx="9964537" cy="698793"/>
            <a:chOff x="103695" y="262742"/>
            <a:chExt cx="9964537" cy="6987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499DB0A-74FC-40E6-A572-92CCE175A6B4}"/>
                </a:ext>
              </a:extLst>
            </p:cNvPr>
            <p:cNvGrpSpPr/>
            <p:nvPr/>
          </p:nvGrpSpPr>
          <p:grpSpPr>
            <a:xfrm>
              <a:off x="164338" y="262742"/>
              <a:ext cx="9795738" cy="584776"/>
              <a:chOff x="119542" y="258494"/>
              <a:chExt cx="9795738" cy="58477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3050415-BD93-4979-ADD2-9B56F2020C03}"/>
                  </a:ext>
                </a:extLst>
              </p:cNvPr>
              <p:cNvGrpSpPr/>
              <p:nvPr/>
            </p:nvGrpSpPr>
            <p:grpSpPr>
              <a:xfrm>
                <a:off x="816841" y="258494"/>
                <a:ext cx="9098439" cy="584775"/>
                <a:chOff x="191208" y="216988"/>
                <a:chExt cx="9098439" cy="58477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AFD034-370E-4460-B117-8B58A446157C}"/>
                    </a:ext>
                  </a:extLst>
                </p:cNvPr>
                <p:cNvSpPr txBox="1"/>
                <p:nvPr/>
              </p:nvSpPr>
              <p:spPr>
                <a:xfrm>
                  <a:off x="191208" y="216988"/>
                  <a:ext cx="290411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Data Science</a:t>
                  </a:r>
                  <a:endParaRPr lang="ko-KR" altLang="en-US" sz="32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74C733CB-64FC-408E-B7DC-36D7F91E9D33}"/>
                    </a:ext>
                  </a:extLst>
                </p:cNvPr>
                <p:cNvGrpSpPr/>
                <p:nvPr/>
              </p:nvGrpSpPr>
              <p:grpSpPr>
                <a:xfrm>
                  <a:off x="3066761" y="319583"/>
                  <a:ext cx="6222886" cy="446276"/>
                  <a:chOff x="5526504" y="326350"/>
                  <a:chExt cx="6222886" cy="44627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E3B966F-8B6A-4C46-A9C7-275F0A16FD13}"/>
                      </a:ext>
                    </a:extLst>
                  </p:cNvPr>
                  <p:cNvSpPr txBox="1"/>
                  <p:nvPr/>
                </p:nvSpPr>
                <p:spPr>
                  <a:xfrm>
                    <a:off x="5526504" y="326350"/>
                    <a:ext cx="1746380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수집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EFA96A-B226-4A23-9083-E0AB32E11792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884" y="326350"/>
                    <a:ext cx="2315474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b="1" dirty="0">
                        <a:solidFill>
                          <a:srgbClr val="2B3F6B"/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데이터 전처리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6CF2181-B506-4570-96C5-DFB814305253}"/>
                      </a:ext>
                    </a:extLst>
                  </p:cNvPr>
                  <p:cNvSpPr txBox="1"/>
                  <p:nvPr/>
                </p:nvSpPr>
                <p:spPr>
                  <a:xfrm>
                    <a:off x="9274442" y="326350"/>
                    <a:ext cx="990278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모델링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97F4143-B826-4AE0-9B3C-4B4BF49174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151" y="326350"/>
                    <a:ext cx="1344239" cy="4462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30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라운드OTF Regular" panose="020B0600000101010101" pitchFamily="34" charset="-127"/>
                        <a:ea typeface="나눔스퀘어라운드OTF Regular" panose="020B0600000101010101" pitchFamily="34" charset="-127"/>
                      </a:rPr>
                      <a:t>결과 분석</a:t>
                    </a:r>
                    <a:endParaRPr lang="ko-KR" altLang="en-US" sz="2300" dirty="0">
                      <a:solidFill>
                        <a:schemeClr val="bg2">
                          <a:lumMod val="75000"/>
                        </a:schemeClr>
                      </a:solidFill>
                      <a:latin typeface="나눔스퀘어라운드OTF Regular" panose="020B0600000101010101" pitchFamily="34" charset="-127"/>
                      <a:ea typeface="나눔스퀘어라운드OTF Regular" panose="020B0600000101010101" pitchFamily="34" charset="-127"/>
                    </a:endParaRPr>
                  </a:p>
                </p:txBody>
              </p:sp>
            </p:grpSp>
          </p:grp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4F76D9E-B415-4394-9B9E-7A29069A3F8A}"/>
                  </a:ext>
                </a:extLst>
              </p:cNvPr>
              <p:cNvSpPr/>
              <p:nvPr/>
            </p:nvSpPr>
            <p:spPr>
              <a:xfrm>
                <a:off x="119542" y="258495"/>
                <a:ext cx="631001" cy="584775"/>
              </a:xfrm>
              <a:prstGeom prst="rect">
                <a:avLst/>
              </a:prstGeom>
              <a:solidFill>
                <a:srgbClr val="2B3F6B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ko-KR" sz="3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2</a:t>
                </a:r>
                <a:endParaRPr lang="ko-KR" altLang="en-US" sz="3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A7DC3BB-009E-46CD-8E76-AC2972E222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" y="961535"/>
              <a:ext cx="9964537" cy="0"/>
            </a:xfrm>
            <a:prstGeom prst="line">
              <a:avLst/>
            </a:prstGeom>
            <a:ln w="19050">
              <a:solidFill>
                <a:srgbClr val="2B3F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C4787E-E667-4549-AE07-0FE9C9DBE93E}"/>
              </a:ext>
            </a:extLst>
          </p:cNvPr>
          <p:cNvGrpSpPr/>
          <p:nvPr/>
        </p:nvGrpSpPr>
        <p:grpSpPr>
          <a:xfrm>
            <a:off x="613895" y="4390230"/>
            <a:ext cx="4342764" cy="2347468"/>
            <a:chOff x="479838" y="3307915"/>
            <a:chExt cx="4364261" cy="326219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9802B4-E6EA-4D34-AEBF-E5F6861F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17" y="3307915"/>
              <a:ext cx="2602089" cy="195156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06675B-E9A3-42B4-89EB-B0B94F1369D8}"/>
                </a:ext>
              </a:extLst>
            </p:cNvPr>
            <p:cNvSpPr txBox="1"/>
            <p:nvPr/>
          </p:nvSpPr>
          <p:spPr>
            <a:xfrm>
              <a:off x="3276335" y="4904804"/>
              <a:ext cx="1567764" cy="51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김치 </a:t>
              </a:r>
              <a:r>
                <a:rPr lang="ko-KR" altLang="en-US" dirty="0">
                  <a:solidFill>
                    <a:srgbClr val="7B8EA9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검출 실패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FF954A9-043A-4DAB-B077-6A8E06F0E547}"/>
                </a:ext>
              </a:extLst>
            </p:cNvPr>
            <p:cNvCxnSpPr/>
            <p:nvPr/>
          </p:nvCxnSpPr>
          <p:spPr>
            <a:xfrm>
              <a:off x="1307690" y="4690427"/>
              <a:ext cx="88491" cy="914268"/>
            </a:xfrm>
            <a:prstGeom prst="straightConnector1">
              <a:avLst/>
            </a:prstGeom>
            <a:ln w="15875">
              <a:solidFill>
                <a:srgbClr val="2B3F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3B50F9-C98F-48AC-85C7-3E37B53DCF44}"/>
                </a:ext>
              </a:extLst>
            </p:cNvPr>
            <p:cNvSpPr txBox="1"/>
            <p:nvPr/>
          </p:nvSpPr>
          <p:spPr>
            <a:xfrm>
              <a:off x="479838" y="5671928"/>
              <a:ext cx="3069607" cy="89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검출은 하였으나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</a:p>
            <a:p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confidence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가 </a:t>
              </a:r>
              <a:r>
                <a:rPr lang="en-US" altLang="ko-KR" dirty="0">
                  <a:solidFill>
                    <a:srgbClr val="7B8EA9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0.29</a:t>
              </a:r>
              <a:r>
                <a:rPr lang="ko-KR" altLang="en-US" dirty="0">
                  <a:solidFill>
                    <a:srgbClr val="7B8EA9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로 낮음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64B031-AFE3-4808-B776-54407F45BF0A}"/>
                </a:ext>
              </a:extLst>
            </p:cNvPr>
            <p:cNvCxnSpPr>
              <a:cxnSpLocks/>
            </p:cNvCxnSpPr>
            <p:nvPr/>
          </p:nvCxnSpPr>
          <p:spPr>
            <a:xfrm>
              <a:off x="3091427" y="4548816"/>
              <a:ext cx="458018" cy="283223"/>
            </a:xfrm>
            <a:prstGeom prst="straightConnector1">
              <a:avLst/>
            </a:prstGeom>
            <a:ln w="19050">
              <a:solidFill>
                <a:srgbClr val="2B3F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CDE4BF2-CC51-4F2A-9E17-F270DEECD644}"/>
              </a:ext>
            </a:extLst>
          </p:cNvPr>
          <p:cNvSpPr txBox="1"/>
          <p:nvPr/>
        </p:nvSpPr>
        <p:spPr>
          <a:xfrm>
            <a:off x="6787909" y="3492369"/>
            <a:ext cx="500008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모델링 성능을 높이기 위해 </a:t>
            </a:r>
            <a:r>
              <a:rPr lang="en-US" altLang="ko-KR" sz="2000" dirty="0">
                <a:solidFill>
                  <a:srgbClr val="D1180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Class</a:t>
            </a:r>
            <a:r>
              <a:rPr lang="ko-KR" altLang="en-US" sz="2000" dirty="0">
                <a:solidFill>
                  <a:srgbClr val="D1180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범위 축소</a:t>
            </a:r>
            <a:endParaRPr lang="en-US" altLang="ko-KR" sz="2000" dirty="0">
              <a:solidFill>
                <a:srgbClr val="D1180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2D690F-A6FD-431A-B873-F89E7F88AF87}"/>
              </a:ext>
            </a:extLst>
          </p:cNvPr>
          <p:cNvSpPr txBox="1"/>
          <p:nvPr/>
        </p:nvSpPr>
        <p:spPr>
          <a:xfrm>
            <a:off x="6416933" y="2321768"/>
            <a:ext cx="5742039" cy="93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인 가구가 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가장 자주 먹는 음식 </a:t>
            </a:r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가지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Class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추가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백미밥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배추김치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계란프라이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스팸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라면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조미김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01BE00-B749-4115-80F4-00FC2DC1662E}"/>
              </a:ext>
            </a:extLst>
          </p:cNvPr>
          <p:cNvSpPr/>
          <p:nvPr/>
        </p:nvSpPr>
        <p:spPr>
          <a:xfrm>
            <a:off x="587791" y="1415407"/>
            <a:ext cx="3741310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Modeling 01 </a:t>
            </a:r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class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F2BBF0-5480-402D-AF40-D14919E5E4A7}"/>
              </a:ext>
            </a:extLst>
          </p:cNvPr>
          <p:cNvSpPr/>
          <p:nvPr/>
        </p:nvSpPr>
        <p:spPr>
          <a:xfrm>
            <a:off x="459579" y="2144963"/>
            <a:ext cx="4014098" cy="573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백미밥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잡곡밥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현미밥  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  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쌀밥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05DBAF-7EC1-4FB8-90EE-E977EC24924F}"/>
              </a:ext>
            </a:extLst>
          </p:cNvPr>
          <p:cNvGrpSpPr/>
          <p:nvPr/>
        </p:nvGrpSpPr>
        <p:grpSpPr>
          <a:xfrm>
            <a:off x="430083" y="2798391"/>
            <a:ext cx="3789475" cy="757892"/>
            <a:chOff x="223605" y="2780645"/>
            <a:chExt cx="3789475" cy="7578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C3D381B-27BC-468E-8685-BADFCD0BB804}"/>
                </a:ext>
              </a:extLst>
            </p:cNvPr>
            <p:cNvSpPr/>
            <p:nvPr/>
          </p:nvSpPr>
          <p:spPr>
            <a:xfrm>
              <a:off x="223605" y="2780645"/>
              <a:ext cx="2794898" cy="757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배추김치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무김치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열무김치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깍두기 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36542A-52F4-40D1-9178-1CAC4681C670}"/>
                </a:ext>
              </a:extLst>
            </p:cNvPr>
            <p:cNvSpPr txBox="1"/>
            <p:nvPr/>
          </p:nvSpPr>
          <p:spPr>
            <a:xfrm>
              <a:off x="2916305" y="2930745"/>
              <a:ext cx="1096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=&gt;  </a:t>
              </a:r>
              <a:r>
                <a:rPr lang="ko-KR" altLang="en-US" sz="20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김치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BAEEEF-C411-4399-AFEC-516373D39095}"/>
              </a:ext>
            </a:extLst>
          </p:cNvPr>
          <p:cNvSpPr txBox="1"/>
          <p:nvPr/>
        </p:nvSpPr>
        <p:spPr>
          <a:xfrm>
            <a:off x="211443" y="3760266"/>
            <a:ext cx="500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모델링 결과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대부분 사진에서 </a:t>
            </a:r>
            <a:r>
              <a:rPr lang="ko-KR" altLang="en-US" sz="2000" dirty="0">
                <a:solidFill>
                  <a:srgbClr val="D1180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객체 검출 실패</a:t>
            </a:r>
            <a:endParaRPr lang="en-US" altLang="ko-KR" sz="2000" dirty="0">
              <a:solidFill>
                <a:srgbClr val="D1180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D0E142-79F1-448D-8C8C-9C663FF3AE67}"/>
              </a:ext>
            </a:extLst>
          </p:cNvPr>
          <p:cNvSpPr/>
          <p:nvPr/>
        </p:nvSpPr>
        <p:spPr>
          <a:xfrm>
            <a:off x="7263317" y="1415406"/>
            <a:ext cx="3741310" cy="496097"/>
          </a:xfrm>
          <a:prstGeom prst="rect">
            <a:avLst/>
          </a:prstGeom>
          <a:solidFill>
            <a:srgbClr val="7B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Modeling </a:t>
            </a:r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- class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</a:t>
            </a:r>
            <a:r>
              <a:rPr lang="ko-KR" altLang="en-US" sz="2000" dirty="0">
                <a:solidFill>
                  <a:srgbClr val="2B3F6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16561-C167-439D-B2B8-266BD34B0AED}"/>
              </a:ext>
            </a:extLst>
          </p:cNvPr>
          <p:cNvSpPr txBox="1"/>
          <p:nvPr/>
        </p:nvSpPr>
        <p:spPr>
          <a:xfrm>
            <a:off x="7125666" y="4166528"/>
            <a:ext cx="4562467" cy="2208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밥 종류는 </a:t>
            </a:r>
            <a:r>
              <a:rPr lang="ko-KR" altLang="en-US" sz="2400" dirty="0">
                <a:solidFill>
                  <a:srgbClr val="7B8EA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백미밥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만</a:t>
            </a:r>
            <a:endParaRPr lang="en-US" altLang="ko-KR" sz="2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김치</a:t>
            </a:r>
            <a:r>
              <a:rPr lang="en-US" altLang="ko-KR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종류는 </a:t>
            </a:r>
            <a:r>
              <a:rPr lang="ko-KR" altLang="en-US" sz="2400" dirty="0">
                <a:solidFill>
                  <a:srgbClr val="7B8EA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배추김치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만</a:t>
            </a:r>
            <a:endParaRPr lang="en-US" altLang="ko-KR" sz="2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라면은 </a:t>
            </a:r>
            <a:r>
              <a:rPr lang="ko-KR" altLang="en-US" sz="2400" dirty="0">
                <a:solidFill>
                  <a:srgbClr val="7B8EA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빨간 국물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 일반 라면만</a:t>
            </a:r>
            <a:endParaRPr lang="en-US" altLang="ko-KR" sz="2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3" name="화살표: 줄무늬가 있는 오른쪽 32">
            <a:extLst>
              <a:ext uri="{FF2B5EF4-FFF2-40B4-BE49-F238E27FC236}">
                <a16:creationId xmlns:a16="http://schemas.microsoft.com/office/drawing/2014/main" id="{20E94FF2-D796-406A-B365-F43D2CCA76E5}"/>
              </a:ext>
            </a:extLst>
          </p:cNvPr>
          <p:cNvSpPr/>
          <p:nvPr/>
        </p:nvSpPr>
        <p:spPr>
          <a:xfrm>
            <a:off x="5483570" y="3429000"/>
            <a:ext cx="732975" cy="636367"/>
          </a:xfrm>
          <a:prstGeom prst="stripedRightArrow">
            <a:avLst/>
          </a:prstGeom>
          <a:solidFill>
            <a:srgbClr val="2B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37321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  <a:latin typeface="나눔스퀘어라운드 Bold" panose="020B0600000101010101" pitchFamily="50" charset="-127"/>
            <a:ea typeface="나눔스퀘어라운드 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3086</Words>
  <Application>Microsoft Office PowerPoint</Application>
  <PresentationFormat>와이드스크린</PresentationFormat>
  <Paragraphs>803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나눔스퀘어라운드 Bold</vt:lpstr>
      <vt:lpstr>나눔스퀘어라운드OTF Regular</vt:lpstr>
      <vt:lpstr>나눔스퀘어라운드 Regular</vt:lpstr>
      <vt:lpstr>나눔스퀘어라운드OTF ExtraBold</vt:lpstr>
      <vt:lpstr>Arial</vt:lpstr>
      <vt:lpstr>나눔스퀘어라운드 ExtraBold</vt:lpstr>
      <vt:lpstr>맑은 고딕</vt:lpstr>
      <vt:lpstr>나눔스퀘어라운드OTF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SEOL JEONGA</dc:creator>
  <cp:lastModifiedBy>SEOL JEONGA</cp:lastModifiedBy>
  <cp:revision>159</cp:revision>
  <dcterms:created xsi:type="dcterms:W3CDTF">2021-11-23T07:33:24Z</dcterms:created>
  <dcterms:modified xsi:type="dcterms:W3CDTF">2021-12-03T01:32:48Z</dcterms:modified>
</cp:coreProperties>
</file>